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1"/>
  </p:sldMasterIdLst>
  <p:sldIdLst>
    <p:sldId id="256" r:id="rId2"/>
    <p:sldId id="272" r:id="rId3"/>
    <p:sldId id="273" r:id="rId4"/>
    <p:sldId id="274" r:id="rId5"/>
    <p:sldId id="275" r:id="rId6"/>
    <p:sldId id="276" r:id="rId7"/>
    <p:sldId id="277" r:id="rId8"/>
    <p:sldId id="278" r:id="rId9"/>
    <p:sldId id="257" r:id="rId10"/>
    <p:sldId id="258" r:id="rId11"/>
    <p:sldId id="260" r:id="rId12"/>
    <p:sldId id="269" r:id="rId13"/>
    <p:sldId id="271"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87" autoAdjust="0"/>
    <p:restoredTop sz="94660"/>
  </p:normalViewPr>
  <p:slideViewPr>
    <p:cSldViewPr snapToGrid="0">
      <p:cViewPr varScale="1">
        <p:scale>
          <a:sx n="84" d="100"/>
          <a:sy n="84" d="100"/>
        </p:scale>
        <p:origin x="18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8D72A95E-3D9D-4240-B5FE-FC2CA839AC33}" type="datetimeFigureOut">
              <a:rPr lang="tr-TR" smtClean="0"/>
              <a:t>13.02.2022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91F3BB0-2608-4B2D-AF06-8C298B4C15C4}"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776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D72A95E-3D9D-4240-B5FE-FC2CA839AC33}" type="datetimeFigureOut">
              <a:rPr lang="tr-TR" smtClean="0"/>
              <a:t>13.02.2022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91F3BB0-2608-4B2D-AF06-8C298B4C15C4}" type="slidenum">
              <a:rPr lang="tr-TR" smtClean="0"/>
              <a:t>‹#›</a:t>
            </a:fld>
            <a:endParaRPr lang="tr-TR"/>
          </a:p>
        </p:txBody>
      </p:sp>
    </p:spTree>
    <p:extLst>
      <p:ext uri="{BB962C8B-B14F-4D97-AF65-F5344CB8AC3E}">
        <p14:creationId xmlns:p14="http://schemas.microsoft.com/office/powerpoint/2010/main" val="2319876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D72A95E-3D9D-4240-B5FE-FC2CA839AC33}" type="datetimeFigureOut">
              <a:rPr lang="tr-TR" smtClean="0"/>
              <a:t>13.02.2022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91F3BB0-2608-4B2D-AF06-8C298B4C15C4}" type="slidenum">
              <a:rPr lang="tr-TR" smtClean="0"/>
              <a:t>‹#›</a:t>
            </a:fld>
            <a:endParaRPr lang="tr-TR"/>
          </a:p>
        </p:txBody>
      </p:sp>
    </p:spTree>
    <p:extLst>
      <p:ext uri="{BB962C8B-B14F-4D97-AF65-F5344CB8AC3E}">
        <p14:creationId xmlns:p14="http://schemas.microsoft.com/office/powerpoint/2010/main" val="2754707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D72A95E-3D9D-4240-B5FE-FC2CA839AC33}" type="datetimeFigureOut">
              <a:rPr lang="tr-TR" smtClean="0"/>
              <a:t>13.02.2022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91F3BB0-2608-4B2D-AF06-8C298B4C15C4}" type="slidenum">
              <a:rPr lang="tr-TR" smtClean="0"/>
              <a:t>‹#›</a:t>
            </a:fld>
            <a:endParaRPr lang="tr-TR"/>
          </a:p>
        </p:txBody>
      </p:sp>
    </p:spTree>
    <p:extLst>
      <p:ext uri="{BB962C8B-B14F-4D97-AF65-F5344CB8AC3E}">
        <p14:creationId xmlns:p14="http://schemas.microsoft.com/office/powerpoint/2010/main" val="1471888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D72A95E-3D9D-4240-B5FE-FC2CA839AC33}" type="datetimeFigureOut">
              <a:rPr lang="tr-TR" smtClean="0"/>
              <a:t>13.02.2022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91F3BB0-2608-4B2D-AF06-8C298B4C15C4}"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4901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D72A95E-3D9D-4240-B5FE-FC2CA839AC33}" type="datetimeFigureOut">
              <a:rPr lang="tr-TR" smtClean="0"/>
              <a:t>13.02.2022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91F3BB0-2608-4B2D-AF06-8C298B4C15C4}" type="slidenum">
              <a:rPr lang="tr-TR" smtClean="0"/>
              <a:t>‹#›</a:t>
            </a:fld>
            <a:endParaRPr lang="tr-TR"/>
          </a:p>
        </p:txBody>
      </p:sp>
    </p:spTree>
    <p:extLst>
      <p:ext uri="{BB962C8B-B14F-4D97-AF65-F5344CB8AC3E}">
        <p14:creationId xmlns:p14="http://schemas.microsoft.com/office/powerpoint/2010/main" val="3984758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D72A95E-3D9D-4240-B5FE-FC2CA839AC33}" type="datetimeFigureOut">
              <a:rPr lang="tr-TR" smtClean="0"/>
              <a:t>13.02.2022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91F3BB0-2608-4B2D-AF06-8C298B4C15C4}" type="slidenum">
              <a:rPr lang="tr-TR" smtClean="0"/>
              <a:t>‹#›</a:t>
            </a:fld>
            <a:endParaRPr lang="tr-TR"/>
          </a:p>
        </p:txBody>
      </p:sp>
    </p:spTree>
    <p:extLst>
      <p:ext uri="{BB962C8B-B14F-4D97-AF65-F5344CB8AC3E}">
        <p14:creationId xmlns:p14="http://schemas.microsoft.com/office/powerpoint/2010/main" val="132632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D72A95E-3D9D-4240-B5FE-FC2CA839AC33}" type="datetimeFigureOut">
              <a:rPr lang="tr-TR" smtClean="0"/>
              <a:t>13.02.2022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91F3BB0-2608-4B2D-AF06-8C298B4C15C4}" type="slidenum">
              <a:rPr lang="tr-TR" smtClean="0"/>
              <a:t>‹#›</a:t>
            </a:fld>
            <a:endParaRPr lang="tr-TR"/>
          </a:p>
        </p:txBody>
      </p:sp>
    </p:spTree>
    <p:extLst>
      <p:ext uri="{BB962C8B-B14F-4D97-AF65-F5344CB8AC3E}">
        <p14:creationId xmlns:p14="http://schemas.microsoft.com/office/powerpoint/2010/main" val="3842632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D72A95E-3D9D-4240-B5FE-FC2CA839AC33}" type="datetimeFigureOut">
              <a:rPr lang="tr-TR" smtClean="0"/>
              <a:t>13.02.2022</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B91F3BB0-2608-4B2D-AF06-8C298B4C15C4}" type="slidenum">
              <a:rPr lang="tr-TR" smtClean="0"/>
              <a:t>‹#›</a:t>
            </a:fld>
            <a:endParaRPr lang="tr-TR"/>
          </a:p>
        </p:txBody>
      </p:sp>
    </p:spTree>
    <p:extLst>
      <p:ext uri="{BB962C8B-B14F-4D97-AF65-F5344CB8AC3E}">
        <p14:creationId xmlns:p14="http://schemas.microsoft.com/office/powerpoint/2010/main" val="2999036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D72A95E-3D9D-4240-B5FE-FC2CA839AC33}" type="datetimeFigureOut">
              <a:rPr lang="tr-TR" smtClean="0"/>
              <a:t>13.02.2022</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91F3BB0-2608-4B2D-AF06-8C298B4C15C4}" type="slidenum">
              <a:rPr lang="tr-TR" smtClean="0"/>
              <a:t>‹#›</a:t>
            </a:fld>
            <a:endParaRPr lang="tr-TR"/>
          </a:p>
        </p:txBody>
      </p:sp>
    </p:spTree>
    <p:extLst>
      <p:ext uri="{BB962C8B-B14F-4D97-AF65-F5344CB8AC3E}">
        <p14:creationId xmlns:p14="http://schemas.microsoft.com/office/powerpoint/2010/main" val="2879398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D72A95E-3D9D-4240-B5FE-FC2CA839AC33}" type="datetimeFigureOut">
              <a:rPr lang="tr-TR" smtClean="0"/>
              <a:t>13.02.2022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91F3BB0-2608-4B2D-AF06-8C298B4C15C4}" type="slidenum">
              <a:rPr lang="tr-TR" smtClean="0"/>
              <a:t>‹#›</a:t>
            </a:fld>
            <a:endParaRPr lang="tr-TR"/>
          </a:p>
        </p:txBody>
      </p:sp>
    </p:spTree>
    <p:extLst>
      <p:ext uri="{BB962C8B-B14F-4D97-AF65-F5344CB8AC3E}">
        <p14:creationId xmlns:p14="http://schemas.microsoft.com/office/powerpoint/2010/main" val="1577524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D72A95E-3D9D-4240-B5FE-FC2CA839AC33}" type="datetimeFigureOut">
              <a:rPr lang="tr-TR" smtClean="0"/>
              <a:t>13.02.2022</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91F3BB0-2608-4B2D-AF06-8C298B4C15C4}"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586703"/>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eachUP Course 1: Formative Assessment in Practice – are my students  learning? | European Schoolnet Acade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1152" y="614474"/>
            <a:ext cx="4389359" cy="26127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7805">
            <a:off x="7551860" y="3083888"/>
            <a:ext cx="4115193" cy="27434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Alt Başlık 2"/>
          <p:cNvSpPr>
            <a:spLocks noGrp="1"/>
          </p:cNvSpPr>
          <p:nvPr>
            <p:ph type="subTitle" idx="1"/>
          </p:nvPr>
        </p:nvSpPr>
        <p:spPr/>
        <p:txBody>
          <a:bodyPr/>
          <a:lstStyle/>
          <a:p>
            <a:endParaRPr lang="tr-TR" dirty="0" smtClean="0"/>
          </a:p>
          <a:p>
            <a:r>
              <a:rPr lang="tr-TR" i="1" dirty="0" smtClean="0">
                <a:latin typeface="Times New Roman" panose="02020603050405020304" pitchFamily="18" charset="0"/>
                <a:cs typeface="Times New Roman" panose="02020603050405020304" pitchFamily="18" charset="0"/>
              </a:rPr>
              <a:t>Bağcılar Gazi Anadolu Lisesi / PDR Servisi</a:t>
            </a:r>
            <a:endParaRPr lang="tr-TR" i="1" dirty="0">
              <a:latin typeface="Times New Roman" panose="02020603050405020304" pitchFamily="18" charset="0"/>
              <a:cs typeface="Times New Roman" panose="02020603050405020304" pitchFamily="18" charset="0"/>
            </a:endParaRPr>
          </a:p>
        </p:txBody>
      </p:sp>
      <p:sp>
        <p:nvSpPr>
          <p:cNvPr id="2" name="Unvan 1"/>
          <p:cNvSpPr>
            <a:spLocks noGrp="1"/>
          </p:cNvSpPr>
          <p:nvPr>
            <p:ph type="ctrTitle"/>
          </p:nvPr>
        </p:nvSpPr>
        <p:spPr>
          <a:xfrm>
            <a:off x="0" y="137751"/>
            <a:ext cx="10058400" cy="3566160"/>
          </a:xfrm>
        </p:spPr>
        <p:txBody>
          <a:bodyPr>
            <a:normAutofit fontScale="90000"/>
          </a:bodyPr>
          <a:lstStyle/>
          <a:p>
            <a:r>
              <a:rPr lang="tr-TR" sz="6000" i="1" dirty="0" smtClean="0">
                <a:latin typeface="Times New Roman" panose="02020603050405020304" pitchFamily="18" charset="0"/>
                <a:cs typeface="Times New Roman" panose="02020603050405020304" pitchFamily="18" charset="0"/>
              </a:rPr>
              <a:t/>
            </a:r>
            <a:br>
              <a:rPr lang="tr-TR" sz="6000" i="1" dirty="0" smtClean="0">
                <a:latin typeface="Times New Roman" panose="02020603050405020304" pitchFamily="18" charset="0"/>
                <a:cs typeface="Times New Roman" panose="02020603050405020304" pitchFamily="18" charset="0"/>
              </a:rPr>
            </a:br>
            <a:r>
              <a:rPr lang="tr-TR" sz="6000" i="1" dirty="0">
                <a:latin typeface="Times New Roman" panose="02020603050405020304" pitchFamily="18" charset="0"/>
                <a:cs typeface="Times New Roman" panose="02020603050405020304" pitchFamily="18" charset="0"/>
              </a:rPr>
              <a:t/>
            </a:r>
            <a:br>
              <a:rPr lang="tr-TR" sz="6000" i="1" dirty="0">
                <a:latin typeface="Times New Roman" panose="02020603050405020304" pitchFamily="18" charset="0"/>
                <a:cs typeface="Times New Roman" panose="02020603050405020304" pitchFamily="18" charset="0"/>
              </a:rPr>
            </a:br>
            <a:r>
              <a:rPr lang="tr-TR" sz="6000" i="1" dirty="0" smtClean="0">
                <a:latin typeface="Times New Roman" panose="02020603050405020304" pitchFamily="18" charset="0"/>
                <a:cs typeface="Times New Roman" panose="02020603050405020304" pitchFamily="18" charset="0"/>
              </a:rPr>
              <a:t/>
            </a:r>
            <a:br>
              <a:rPr lang="tr-TR" sz="6000" i="1" dirty="0" smtClean="0">
                <a:latin typeface="Times New Roman" panose="02020603050405020304" pitchFamily="18" charset="0"/>
                <a:cs typeface="Times New Roman" panose="02020603050405020304" pitchFamily="18" charset="0"/>
              </a:rPr>
            </a:br>
            <a:r>
              <a:rPr lang="tr-TR" sz="6000" i="1" dirty="0" smtClean="0">
                <a:latin typeface="Times New Roman" panose="02020603050405020304" pitchFamily="18" charset="0"/>
                <a:cs typeface="Times New Roman" panose="02020603050405020304" pitchFamily="18" charset="0"/>
              </a:rPr>
              <a:t>Meslek  Seçimi</a:t>
            </a:r>
            <a:br>
              <a:rPr lang="tr-TR" sz="6000" i="1" dirty="0" smtClean="0">
                <a:latin typeface="Times New Roman" panose="02020603050405020304" pitchFamily="18" charset="0"/>
                <a:cs typeface="Times New Roman" panose="02020603050405020304" pitchFamily="18" charset="0"/>
              </a:rPr>
            </a:br>
            <a:r>
              <a:rPr lang="tr-TR" sz="6000" i="1" dirty="0">
                <a:latin typeface="Times New Roman" panose="02020603050405020304" pitchFamily="18" charset="0"/>
                <a:cs typeface="Times New Roman" panose="02020603050405020304" pitchFamily="18" charset="0"/>
              </a:rPr>
              <a:t/>
            </a:r>
            <a:br>
              <a:rPr lang="tr-TR" sz="6000" i="1" dirty="0">
                <a:latin typeface="Times New Roman" panose="02020603050405020304" pitchFamily="18" charset="0"/>
                <a:cs typeface="Times New Roman" panose="02020603050405020304" pitchFamily="18" charset="0"/>
              </a:rPr>
            </a:br>
            <a:r>
              <a:rPr lang="tr-TR" sz="6000" i="1" dirty="0" smtClean="0">
                <a:latin typeface="Times New Roman" panose="02020603050405020304" pitchFamily="18" charset="0"/>
                <a:cs typeface="Times New Roman" panose="02020603050405020304" pitchFamily="18" charset="0"/>
              </a:rPr>
              <a:t> </a:t>
            </a:r>
            <a:r>
              <a:rPr lang="tr-TR" sz="3600" i="1" dirty="0" smtClean="0">
                <a:solidFill>
                  <a:schemeClr val="accent2"/>
                </a:solidFill>
                <a:latin typeface="Times New Roman" panose="02020603050405020304" pitchFamily="18" charset="0"/>
                <a:cs typeface="Times New Roman" panose="02020603050405020304" pitchFamily="18" charset="0"/>
              </a:rPr>
              <a:t>Meslek Seçimini Etkileyen Faktörler</a:t>
            </a:r>
            <a:endParaRPr lang="tr-TR" sz="4400" i="1"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2816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03720"/>
          </a:xfrm>
          <a:prstGeom prst="rect">
            <a:avLst/>
          </a:prstGeom>
        </p:spPr>
      </p:pic>
      <p:sp>
        <p:nvSpPr>
          <p:cNvPr id="3" name="İçerik Yer Tutucusu 2"/>
          <p:cNvSpPr>
            <a:spLocks noGrp="1"/>
          </p:cNvSpPr>
          <p:nvPr>
            <p:ph idx="1"/>
          </p:nvPr>
        </p:nvSpPr>
        <p:spPr>
          <a:xfrm>
            <a:off x="1024128" y="2084832"/>
            <a:ext cx="9948672" cy="4224528"/>
          </a:xfrm>
        </p:spPr>
        <p:txBody>
          <a:bodyPr>
            <a:normAutofit fontScale="85000" lnSpcReduction="20000"/>
          </a:bodyPr>
          <a:lstStyle/>
          <a:p>
            <a:pPr algn="just"/>
            <a:r>
              <a:rPr lang="tr-TR" dirty="0" smtClean="0"/>
              <a:t>- </a:t>
            </a:r>
            <a:r>
              <a:rPr lang="tr-TR" i="1" dirty="0" smtClean="0">
                <a:latin typeface="Times New Roman" panose="02020603050405020304" pitchFamily="18" charset="0"/>
                <a:cs typeface="Times New Roman" panose="02020603050405020304" pitchFamily="18" charset="0"/>
              </a:rPr>
              <a:t>Neler yapmaktan hoşlanırım?</a:t>
            </a:r>
          </a:p>
          <a:p>
            <a:pPr algn="just"/>
            <a:endParaRPr lang="tr-TR" i="1" dirty="0" smtClean="0">
              <a:latin typeface="Times New Roman" panose="02020603050405020304" pitchFamily="18" charset="0"/>
              <a:cs typeface="Times New Roman" panose="02020603050405020304" pitchFamily="18" charset="0"/>
            </a:endParaRPr>
          </a:p>
          <a:p>
            <a:pPr algn="just"/>
            <a:r>
              <a:rPr lang="tr-TR" i="1" dirty="0" smtClean="0">
                <a:latin typeface="Times New Roman" panose="02020603050405020304" pitchFamily="18" charset="0"/>
                <a:cs typeface="Times New Roman" panose="02020603050405020304" pitchFamily="18" charset="0"/>
              </a:rPr>
              <a:t>- Ben neler yapabilirim?</a:t>
            </a:r>
          </a:p>
          <a:p>
            <a:pPr algn="just"/>
            <a:endParaRPr lang="tr-TR" i="1" dirty="0" smtClean="0">
              <a:latin typeface="Times New Roman" panose="02020603050405020304" pitchFamily="18" charset="0"/>
              <a:cs typeface="Times New Roman" panose="02020603050405020304" pitchFamily="18" charset="0"/>
            </a:endParaRPr>
          </a:p>
          <a:p>
            <a:pPr algn="just"/>
            <a:r>
              <a:rPr lang="tr-TR" i="1" dirty="0" smtClean="0">
                <a:latin typeface="Times New Roman" panose="02020603050405020304" pitchFamily="18" charset="0"/>
                <a:cs typeface="Times New Roman" panose="02020603050405020304" pitchFamily="18" charset="0"/>
              </a:rPr>
              <a:t>- Neler yapabiliyorum?</a:t>
            </a:r>
          </a:p>
          <a:p>
            <a:pPr algn="just"/>
            <a:endParaRPr lang="tr-TR" i="1" dirty="0" smtClean="0">
              <a:latin typeface="Times New Roman" panose="02020603050405020304" pitchFamily="18" charset="0"/>
              <a:cs typeface="Times New Roman" panose="02020603050405020304" pitchFamily="18" charset="0"/>
            </a:endParaRPr>
          </a:p>
          <a:p>
            <a:pPr algn="just"/>
            <a:r>
              <a:rPr lang="tr-TR" i="1" dirty="0" smtClean="0">
                <a:latin typeface="Times New Roman" panose="02020603050405020304" pitchFamily="18" charset="0"/>
                <a:cs typeface="Times New Roman" panose="02020603050405020304" pitchFamily="18" charset="0"/>
              </a:rPr>
              <a:t>- İlgi duyduğum meslekler neler? Ve bu mesleklerin;</a:t>
            </a:r>
          </a:p>
          <a:p>
            <a:pPr algn="just"/>
            <a:r>
              <a:rPr lang="tr-TR" i="1" dirty="0">
                <a:latin typeface="Times New Roman" panose="02020603050405020304" pitchFamily="18" charset="0"/>
                <a:cs typeface="Times New Roman" panose="02020603050405020304" pitchFamily="18" charset="0"/>
              </a:rPr>
              <a:t> </a:t>
            </a:r>
            <a:r>
              <a:rPr lang="tr-TR" i="1" dirty="0" smtClean="0">
                <a:latin typeface="Times New Roman" panose="02020603050405020304" pitchFamily="18" charset="0"/>
                <a:cs typeface="Times New Roman" panose="02020603050405020304" pitchFamily="18" charset="0"/>
              </a:rPr>
              <a:t>    - Çalışma koşulları neler?</a:t>
            </a:r>
          </a:p>
          <a:p>
            <a:pPr algn="just"/>
            <a:r>
              <a:rPr lang="tr-TR" i="1" dirty="0">
                <a:latin typeface="Times New Roman" panose="02020603050405020304" pitchFamily="18" charset="0"/>
                <a:cs typeface="Times New Roman" panose="02020603050405020304" pitchFamily="18" charset="0"/>
              </a:rPr>
              <a:t> </a:t>
            </a:r>
            <a:r>
              <a:rPr lang="tr-TR" i="1" dirty="0" smtClean="0">
                <a:latin typeface="Times New Roman" panose="02020603050405020304" pitchFamily="18" charset="0"/>
                <a:cs typeface="Times New Roman" panose="02020603050405020304" pitchFamily="18" charset="0"/>
              </a:rPr>
              <a:t>    - Çalışma alanları neler?</a:t>
            </a:r>
          </a:p>
          <a:p>
            <a:pPr algn="just"/>
            <a:r>
              <a:rPr lang="tr-TR" i="1" dirty="0">
                <a:latin typeface="Times New Roman" panose="02020603050405020304" pitchFamily="18" charset="0"/>
                <a:cs typeface="Times New Roman" panose="02020603050405020304" pitchFamily="18" charset="0"/>
              </a:rPr>
              <a:t> </a:t>
            </a:r>
            <a:r>
              <a:rPr lang="tr-TR" i="1" dirty="0" smtClean="0">
                <a:latin typeface="Times New Roman" panose="02020603050405020304" pitchFamily="18" charset="0"/>
                <a:cs typeface="Times New Roman" panose="02020603050405020304" pitchFamily="18" charset="0"/>
              </a:rPr>
              <a:t>    - Mesleğin gerektirdiği özellikler neler?</a:t>
            </a:r>
          </a:p>
          <a:p>
            <a:pPr algn="just"/>
            <a:r>
              <a:rPr lang="tr-TR" i="1" dirty="0" smtClean="0">
                <a:latin typeface="Times New Roman" panose="02020603050405020304" pitchFamily="18" charset="0"/>
                <a:cs typeface="Times New Roman" panose="02020603050405020304" pitchFamily="18" charset="0"/>
              </a:rPr>
              <a:t>     - İş bulma imkanları neler?</a:t>
            </a:r>
          </a:p>
          <a:p>
            <a:pPr algn="just"/>
            <a:r>
              <a:rPr lang="tr-TR" i="1" dirty="0">
                <a:latin typeface="Times New Roman" panose="02020603050405020304" pitchFamily="18" charset="0"/>
                <a:cs typeface="Times New Roman" panose="02020603050405020304" pitchFamily="18" charset="0"/>
              </a:rPr>
              <a:t> </a:t>
            </a:r>
            <a:r>
              <a:rPr lang="tr-TR" i="1" dirty="0" smtClean="0">
                <a:latin typeface="Times New Roman" panose="02020603050405020304" pitchFamily="18" charset="0"/>
                <a:cs typeface="Times New Roman" panose="02020603050405020304" pitchFamily="18" charset="0"/>
              </a:rPr>
              <a:t>    - Kazancı ne kadar?       gibi sorulara cevap bulmanız gerekmektedir.</a:t>
            </a:r>
            <a:endParaRPr lang="tr-TR" i="1" dirty="0">
              <a:latin typeface="Times New Roman" panose="02020603050405020304" pitchFamily="18" charset="0"/>
              <a:cs typeface="Times New Roman" panose="02020603050405020304" pitchFamily="18" charset="0"/>
            </a:endParaRPr>
          </a:p>
        </p:txBody>
      </p:sp>
      <p:sp>
        <p:nvSpPr>
          <p:cNvPr id="2" name="Unvan 1"/>
          <p:cNvSpPr>
            <a:spLocks noGrp="1"/>
          </p:cNvSpPr>
          <p:nvPr>
            <p:ph type="title"/>
          </p:nvPr>
        </p:nvSpPr>
        <p:spPr>
          <a:xfrm>
            <a:off x="1024128" y="0"/>
            <a:ext cx="10058400" cy="1450757"/>
          </a:xfrm>
        </p:spPr>
        <p:txBody>
          <a:bodyPr>
            <a:normAutofit/>
          </a:bodyPr>
          <a:lstStyle/>
          <a:p>
            <a:pPr algn="ctr"/>
            <a:r>
              <a:rPr lang="tr-TR" sz="2800" i="1" dirty="0" smtClean="0">
                <a:solidFill>
                  <a:schemeClr val="accent1">
                    <a:lumMod val="75000"/>
                  </a:schemeClr>
                </a:solidFill>
                <a:latin typeface="Times New Roman" panose="02020603050405020304" pitchFamily="18" charset="0"/>
                <a:cs typeface="Times New Roman" panose="02020603050405020304" pitchFamily="18" charset="0"/>
              </a:rPr>
              <a:t>Meslek Seçiminde Dikkat Edilmesi Gerekenler</a:t>
            </a:r>
            <a:endParaRPr lang="tr-TR" sz="2800" i="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6758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2138342"/>
            <a:ext cx="10058400" cy="4023360"/>
          </a:xfrm>
        </p:spPr>
        <p:txBody>
          <a:bodyPr/>
          <a:lstStyle/>
          <a:p>
            <a:endParaRPr lang="tr-TR" i="1" dirty="0" smtClean="0"/>
          </a:p>
          <a:p>
            <a:pPr marL="0" indent="0" algn="just">
              <a:buNone/>
            </a:pPr>
            <a:endParaRPr lang="tr-TR" i="1" dirty="0">
              <a:latin typeface="Times New Roman" panose="02020603050405020304" pitchFamily="18" charset="0"/>
              <a:cs typeface="Times New Roman" panose="02020603050405020304" pitchFamily="18" charset="0"/>
            </a:endParaRPr>
          </a:p>
          <a:p>
            <a:pPr marL="0" indent="0" algn="just">
              <a:lnSpc>
                <a:spcPct val="150000"/>
              </a:lnSpc>
              <a:buNone/>
            </a:pPr>
            <a:r>
              <a:rPr lang="tr-TR" i="1" dirty="0" smtClean="0">
                <a:latin typeface="Times New Roman" panose="02020603050405020304" pitchFamily="18" charset="0"/>
                <a:cs typeface="Times New Roman" panose="02020603050405020304" pitchFamily="18" charset="0"/>
              </a:rPr>
              <a:t>    Kendinize bu soruları sorduktan sonra </a:t>
            </a:r>
            <a:r>
              <a:rPr lang="tr-TR" b="1" i="1" u="sng" dirty="0" smtClean="0">
                <a:latin typeface="Times New Roman" panose="02020603050405020304" pitchFamily="18" charset="0"/>
                <a:cs typeface="Times New Roman" panose="02020603050405020304" pitchFamily="18" charset="0"/>
              </a:rPr>
              <a:t>‘</a:t>
            </a:r>
            <a:r>
              <a:rPr lang="tr-TR" b="1" i="1" u="sng" dirty="0" smtClean="0">
                <a:latin typeface="Times New Roman" panose="02020603050405020304" pitchFamily="18" charset="0"/>
                <a:cs typeface="Times New Roman" panose="02020603050405020304" pitchFamily="18" charset="0"/>
              </a:rPr>
              <a:t>’</a:t>
            </a:r>
            <a:r>
              <a:rPr lang="tr-TR" b="1" i="1" u="sng" dirty="0" smtClean="0">
                <a:latin typeface="Times New Roman" panose="02020603050405020304" pitchFamily="18" charset="0"/>
                <a:cs typeface="Times New Roman" panose="02020603050405020304" pitchFamily="18" charset="0"/>
              </a:rPr>
              <a:t>Verdiği</a:t>
            </a:r>
            <a:r>
              <a:rPr lang="tr-TR" b="1" i="1" u="sng" dirty="0" smtClean="0">
                <a:latin typeface="Times New Roman" panose="02020603050405020304" pitchFamily="18" charset="0"/>
                <a:cs typeface="Times New Roman" panose="02020603050405020304" pitchFamily="18" charset="0"/>
              </a:rPr>
              <a:t>m </a:t>
            </a:r>
            <a:r>
              <a:rPr lang="tr-TR" b="1" i="1" u="sng" dirty="0" smtClean="0">
                <a:latin typeface="Times New Roman" panose="02020603050405020304" pitchFamily="18" charset="0"/>
                <a:cs typeface="Times New Roman" panose="02020603050405020304" pitchFamily="18" charset="0"/>
              </a:rPr>
              <a:t>cevaplar ile seçmeyi </a:t>
            </a:r>
            <a:r>
              <a:rPr lang="tr-TR" b="1" i="1" u="sng" dirty="0" smtClean="0">
                <a:latin typeface="Times New Roman" panose="02020603050405020304" pitchFamily="18" charset="0"/>
                <a:cs typeface="Times New Roman" panose="02020603050405020304" pitchFamily="18" charset="0"/>
              </a:rPr>
              <a:t>düşündüğüm meslek   birbiriyle </a:t>
            </a:r>
            <a:r>
              <a:rPr lang="tr-TR" b="1" i="1" u="sng" dirty="0" smtClean="0">
                <a:latin typeface="Times New Roman" panose="02020603050405020304" pitchFamily="18" charset="0"/>
                <a:cs typeface="Times New Roman" panose="02020603050405020304" pitchFamily="18" charset="0"/>
              </a:rPr>
              <a:t>uyumlu mu?’’</a:t>
            </a:r>
            <a:r>
              <a:rPr lang="tr-TR" i="1" dirty="0" smtClean="0">
                <a:latin typeface="Times New Roman" panose="02020603050405020304" pitchFamily="18" charset="0"/>
                <a:cs typeface="Times New Roman" panose="02020603050405020304" pitchFamily="18" charset="0"/>
              </a:rPr>
              <a:t> sorusunu kendinize sorun. Eğer cevabınız evet ise sorun </a:t>
            </a:r>
            <a:r>
              <a:rPr lang="tr-TR" i="1" dirty="0" smtClean="0">
                <a:latin typeface="Times New Roman" panose="02020603050405020304" pitchFamily="18" charset="0"/>
                <a:cs typeface="Times New Roman" panose="02020603050405020304" pitchFamily="18" charset="0"/>
              </a:rPr>
              <a:t>yok, </a:t>
            </a:r>
            <a:r>
              <a:rPr lang="tr-TR" i="1" dirty="0" smtClean="0">
                <a:latin typeface="Times New Roman" panose="02020603050405020304" pitchFamily="18" charset="0"/>
                <a:cs typeface="Times New Roman" panose="02020603050405020304" pitchFamily="18" charset="0"/>
              </a:rPr>
              <a:t>mesleğinizi</a:t>
            </a:r>
            <a:r>
              <a:rPr lang="tr-TR" i="1" dirty="0" smtClean="0">
                <a:latin typeface="Times New Roman" panose="02020603050405020304" pitchFamily="18" charset="0"/>
                <a:cs typeface="Times New Roman" panose="02020603050405020304" pitchFamily="18" charset="0"/>
              </a:rPr>
              <a:t> </a:t>
            </a:r>
            <a:r>
              <a:rPr lang="tr-TR" i="1" dirty="0" smtClean="0">
                <a:latin typeface="Times New Roman" panose="02020603050405020304" pitchFamily="18" charset="0"/>
                <a:cs typeface="Times New Roman" panose="02020603050405020304" pitchFamily="18" charset="0"/>
              </a:rPr>
              <a:t>doğru seçmişsiniz. Eğer hayır ise tekrar sorgulama yapmanız gerekebilir.</a:t>
            </a:r>
            <a:endParaRPr lang="tr-TR" i="1" dirty="0">
              <a:latin typeface="Times New Roman" panose="02020603050405020304" pitchFamily="18" charset="0"/>
              <a:cs typeface="Times New Roman" panose="02020603050405020304" pitchFamily="18" charset="0"/>
            </a:endParaRPr>
          </a:p>
        </p:txBody>
      </p:sp>
      <p:pic>
        <p:nvPicPr>
          <p:cNvPr id="1026" name="Picture 2" descr="57,552 Different Jobs Stock Photos and Images - 123R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6871" y="0"/>
            <a:ext cx="4286250" cy="2619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676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0"/>
            <a:ext cx="10058400" cy="1450757"/>
          </a:xfrm>
        </p:spPr>
        <p:txBody>
          <a:bodyPr>
            <a:normAutofit/>
          </a:bodyPr>
          <a:lstStyle/>
          <a:p>
            <a:pPr algn="ctr"/>
            <a:r>
              <a:rPr lang="tr-TR" sz="3200" i="1" dirty="0" smtClean="0">
                <a:solidFill>
                  <a:schemeClr val="accent1">
                    <a:lumMod val="75000"/>
                  </a:schemeClr>
                </a:solidFill>
                <a:latin typeface="Times New Roman" panose="02020603050405020304" pitchFamily="18" charset="0"/>
                <a:cs typeface="Times New Roman" panose="02020603050405020304" pitchFamily="18" charset="0"/>
              </a:rPr>
              <a:t>Meslek</a:t>
            </a:r>
            <a:r>
              <a:rPr lang="tr-TR" sz="3200" i="1" dirty="0" smtClean="0">
                <a:solidFill>
                  <a:schemeClr val="accent1">
                    <a:lumMod val="75000"/>
                  </a:schemeClr>
                </a:solidFill>
                <a:latin typeface="Times New Roman" panose="02020603050405020304" pitchFamily="18" charset="0"/>
                <a:cs typeface="Times New Roman" panose="02020603050405020304" pitchFamily="18" charset="0"/>
              </a:rPr>
              <a:t> </a:t>
            </a:r>
            <a:r>
              <a:rPr lang="tr-TR" sz="3200" i="1" dirty="0" smtClean="0">
                <a:solidFill>
                  <a:schemeClr val="accent1">
                    <a:lumMod val="75000"/>
                  </a:schemeClr>
                </a:solidFill>
                <a:latin typeface="Times New Roman" panose="02020603050405020304" pitchFamily="18" charset="0"/>
                <a:cs typeface="Times New Roman" panose="02020603050405020304" pitchFamily="18" charset="0"/>
              </a:rPr>
              <a:t>Seçiminde </a:t>
            </a:r>
            <a:r>
              <a:rPr lang="tr-TR" sz="3200" i="1" dirty="0">
                <a:solidFill>
                  <a:schemeClr val="accent1">
                    <a:lumMod val="75000"/>
                  </a:schemeClr>
                </a:solidFill>
                <a:latin typeface="Times New Roman" panose="02020603050405020304" pitchFamily="18" charset="0"/>
                <a:cs typeface="Times New Roman" panose="02020603050405020304" pitchFamily="18" charset="0"/>
              </a:rPr>
              <a:t>Y</a:t>
            </a:r>
            <a:r>
              <a:rPr lang="tr-TR" sz="3200" i="1" dirty="0" smtClean="0">
                <a:solidFill>
                  <a:schemeClr val="accent1">
                    <a:lumMod val="75000"/>
                  </a:schemeClr>
                </a:solidFill>
                <a:latin typeface="Times New Roman" panose="02020603050405020304" pitchFamily="18" charset="0"/>
                <a:cs typeface="Times New Roman" panose="02020603050405020304" pitchFamily="18" charset="0"/>
              </a:rPr>
              <a:t>apılan </a:t>
            </a:r>
            <a:r>
              <a:rPr lang="tr-TR" sz="3200" i="1" dirty="0">
                <a:solidFill>
                  <a:schemeClr val="accent1">
                    <a:lumMod val="75000"/>
                  </a:schemeClr>
                </a:solidFill>
                <a:latin typeface="Times New Roman" panose="02020603050405020304" pitchFamily="18" charset="0"/>
                <a:cs typeface="Times New Roman" panose="02020603050405020304" pitchFamily="18" charset="0"/>
              </a:rPr>
              <a:t>H</a:t>
            </a:r>
            <a:r>
              <a:rPr lang="tr-TR" sz="3200" i="1" dirty="0" smtClean="0">
                <a:solidFill>
                  <a:schemeClr val="accent1">
                    <a:lumMod val="75000"/>
                  </a:schemeClr>
                </a:solidFill>
                <a:latin typeface="Times New Roman" panose="02020603050405020304" pitchFamily="18" charset="0"/>
                <a:cs typeface="Times New Roman" panose="02020603050405020304" pitchFamily="18" charset="0"/>
              </a:rPr>
              <a:t>atalar</a:t>
            </a:r>
            <a:endParaRPr lang="tr-TR" sz="3200" i="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rmAutofit fontScale="85000" lnSpcReduction="10000"/>
          </a:bodyPr>
          <a:lstStyle/>
          <a:p>
            <a:pPr>
              <a:lnSpc>
                <a:spcPct val="150000"/>
              </a:lnSpc>
            </a:pPr>
            <a:r>
              <a:rPr lang="tr-TR" i="1" dirty="0" smtClean="0">
                <a:latin typeface="Times New Roman" panose="02020603050405020304" pitchFamily="18" charset="0"/>
                <a:cs typeface="Times New Roman" panose="02020603050405020304" pitchFamily="18" charset="0"/>
              </a:rPr>
              <a:t>- İlginizi ve yeteneğinizi tanımadan </a:t>
            </a:r>
            <a:r>
              <a:rPr lang="tr-TR" i="1" dirty="0" smtClean="0">
                <a:latin typeface="Times New Roman" panose="02020603050405020304" pitchFamily="18" charset="0"/>
                <a:cs typeface="Times New Roman" panose="02020603050405020304" pitchFamily="18" charset="0"/>
              </a:rPr>
              <a:t>meslek</a:t>
            </a:r>
            <a:r>
              <a:rPr lang="tr-TR" i="1" dirty="0" smtClean="0">
                <a:latin typeface="Times New Roman" panose="02020603050405020304" pitchFamily="18" charset="0"/>
                <a:cs typeface="Times New Roman" panose="02020603050405020304" pitchFamily="18" charset="0"/>
              </a:rPr>
              <a:t> </a:t>
            </a:r>
            <a:r>
              <a:rPr lang="tr-TR" i="1" dirty="0" smtClean="0">
                <a:latin typeface="Times New Roman" panose="02020603050405020304" pitchFamily="18" charset="0"/>
                <a:cs typeface="Times New Roman" panose="02020603050405020304" pitchFamily="18" charset="0"/>
              </a:rPr>
              <a:t>seçimi yapmak.</a:t>
            </a:r>
          </a:p>
          <a:p>
            <a:pPr>
              <a:lnSpc>
                <a:spcPct val="150000"/>
              </a:lnSpc>
            </a:pPr>
            <a:endParaRPr lang="tr-TR" i="1" dirty="0" smtClean="0">
              <a:latin typeface="Times New Roman" panose="02020603050405020304" pitchFamily="18" charset="0"/>
              <a:cs typeface="Times New Roman" panose="02020603050405020304" pitchFamily="18" charset="0"/>
            </a:endParaRPr>
          </a:p>
          <a:p>
            <a:pPr>
              <a:lnSpc>
                <a:spcPct val="150000"/>
              </a:lnSpc>
            </a:pPr>
            <a:r>
              <a:rPr lang="tr-TR" i="1" dirty="0" smtClean="0">
                <a:latin typeface="Times New Roman" panose="02020603050405020304" pitchFamily="18" charset="0"/>
                <a:cs typeface="Times New Roman" panose="02020603050405020304" pitchFamily="18" charset="0"/>
              </a:rPr>
              <a:t>- Birilerinin tavsiyesi üzerine </a:t>
            </a:r>
            <a:r>
              <a:rPr lang="tr-TR" i="1" dirty="0" smtClean="0">
                <a:latin typeface="Times New Roman" panose="02020603050405020304" pitchFamily="18" charset="0"/>
                <a:cs typeface="Times New Roman" panose="02020603050405020304" pitchFamily="18" charset="0"/>
              </a:rPr>
              <a:t>meslek</a:t>
            </a:r>
            <a:r>
              <a:rPr lang="tr-TR" i="1" dirty="0" smtClean="0">
                <a:latin typeface="Times New Roman" panose="02020603050405020304" pitchFamily="18" charset="0"/>
                <a:cs typeface="Times New Roman" panose="02020603050405020304" pitchFamily="18" charset="0"/>
              </a:rPr>
              <a:t> </a:t>
            </a:r>
            <a:r>
              <a:rPr lang="tr-TR" i="1" dirty="0" smtClean="0">
                <a:latin typeface="Times New Roman" panose="02020603050405020304" pitchFamily="18" charset="0"/>
                <a:cs typeface="Times New Roman" panose="02020603050405020304" pitchFamily="18" charset="0"/>
              </a:rPr>
              <a:t>seçimi yapmak.</a:t>
            </a:r>
          </a:p>
          <a:p>
            <a:pPr>
              <a:lnSpc>
                <a:spcPct val="150000"/>
              </a:lnSpc>
            </a:pPr>
            <a:endParaRPr lang="tr-TR" i="1" dirty="0" smtClean="0">
              <a:latin typeface="Times New Roman" panose="02020603050405020304" pitchFamily="18" charset="0"/>
              <a:cs typeface="Times New Roman" panose="02020603050405020304" pitchFamily="18" charset="0"/>
            </a:endParaRPr>
          </a:p>
          <a:p>
            <a:pPr>
              <a:lnSpc>
                <a:spcPct val="150000"/>
              </a:lnSpc>
            </a:pPr>
            <a:r>
              <a:rPr lang="tr-TR" i="1" dirty="0" smtClean="0">
                <a:latin typeface="Times New Roman" panose="02020603050405020304" pitchFamily="18" charset="0"/>
                <a:cs typeface="Times New Roman" panose="02020603050405020304" pitchFamily="18" charset="0"/>
              </a:rPr>
              <a:t>- Aile baskısı ile kendisine uygun </a:t>
            </a:r>
            <a:r>
              <a:rPr lang="tr-TR" i="1" dirty="0" smtClean="0">
                <a:latin typeface="Times New Roman" panose="02020603050405020304" pitchFamily="18" charset="0"/>
                <a:cs typeface="Times New Roman" panose="02020603050405020304" pitchFamily="18" charset="0"/>
              </a:rPr>
              <a:t>mesleği</a:t>
            </a:r>
            <a:r>
              <a:rPr lang="tr-TR" i="1" dirty="0" smtClean="0">
                <a:latin typeface="Times New Roman" panose="02020603050405020304" pitchFamily="18" charset="0"/>
                <a:cs typeface="Times New Roman" panose="02020603050405020304" pitchFamily="18" charset="0"/>
              </a:rPr>
              <a:t> </a:t>
            </a:r>
            <a:r>
              <a:rPr lang="tr-TR" i="1" dirty="0" smtClean="0">
                <a:latin typeface="Times New Roman" panose="02020603050405020304" pitchFamily="18" charset="0"/>
                <a:cs typeface="Times New Roman" panose="02020603050405020304" pitchFamily="18" charset="0"/>
              </a:rPr>
              <a:t>seçmemek ya da ailenin istediği </a:t>
            </a:r>
            <a:r>
              <a:rPr lang="tr-TR" i="1" dirty="0" smtClean="0">
                <a:latin typeface="Times New Roman" panose="02020603050405020304" pitchFamily="18" charset="0"/>
                <a:cs typeface="Times New Roman" panose="02020603050405020304" pitchFamily="18" charset="0"/>
              </a:rPr>
              <a:t>mesleği</a:t>
            </a:r>
            <a:r>
              <a:rPr lang="tr-TR" i="1" dirty="0" smtClean="0">
                <a:latin typeface="Times New Roman" panose="02020603050405020304" pitchFamily="18" charset="0"/>
                <a:cs typeface="Times New Roman" panose="02020603050405020304" pitchFamily="18" charset="0"/>
              </a:rPr>
              <a:t> </a:t>
            </a:r>
            <a:r>
              <a:rPr lang="tr-TR" i="1" dirty="0" smtClean="0">
                <a:latin typeface="Times New Roman" panose="02020603050405020304" pitchFamily="18" charset="0"/>
                <a:cs typeface="Times New Roman" panose="02020603050405020304" pitchFamily="18" charset="0"/>
              </a:rPr>
              <a:t>seçmek.</a:t>
            </a:r>
          </a:p>
          <a:p>
            <a:pPr>
              <a:lnSpc>
                <a:spcPct val="150000"/>
              </a:lnSpc>
            </a:pPr>
            <a:endParaRPr lang="tr-TR" i="1" dirty="0" smtClean="0">
              <a:latin typeface="Times New Roman" panose="02020603050405020304" pitchFamily="18" charset="0"/>
              <a:cs typeface="Times New Roman" panose="02020603050405020304" pitchFamily="18" charset="0"/>
            </a:endParaRPr>
          </a:p>
          <a:p>
            <a:pPr>
              <a:lnSpc>
                <a:spcPct val="150000"/>
              </a:lnSpc>
            </a:pPr>
            <a:r>
              <a:rPr lang="tr-TR" i="1" dirty="0" smtClean="0">
                <a:latin typeface="Times New Roman" panose="02020603050405020304" pitchFamily="18" charset="0"/>
                <a:cs typeface="Times New Roman" panose="02020603050405020304" pitchFamily="18" charset="0"/>
              </a:rPr>
              <a:t>- Meslek seçimini yaparken birçok faktörü değerlendirmek yerine bir ya da birkaç faktöre bağlı kalmak.</a:t>
            </a:r>
            <a:endParaRPr lang="tr-TR" i="1" dirty="0" smtClean="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992496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Dream job options Stock Video Footage - 4K and HD Video Clips | Shutt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0262" y="2579060"/>
            <a:ext cx="5385689" cy="3029451"/>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p:txBody>
          <a:bodyPr>
            <a:normAutofit fontScale="92500" lnSpcReduction="10000"/>
          </a:bodyPr>
          <a:lstStyle/>
          <a:p>
            <a:pPr algn="just">
              <a:lnSpc>
                <a:spcPct val="150000"/>
              </a:lnSpc>
            </a:pPr>
            <a:r>
              <a:rPr lang="tr-TR" i="1" dirty="0">
                <a:latin typeface="Times New Roman" panose="02020603050405020304" pitchFamily="18" charset="0"/>
                <a:cs typeface="Times New Roman" panose="02020603050405020304" pitchFamily="18" charset="0"/>
              </a:rPr>
              <a:t>- Geleceğin mesleği arayışı ve bu nedenle kendilerine uygun olmayan meslekleri belirlemek</a:t>
            </a:r>
            <a:r>
              <a:rPr lang="tr-TR" i="1" dirty="0" smtClean="0">
                <a:latin typeface="Times New Roman" panose="02020603050405020304" pitchFamily="18" charset="0"/>
                <a:cs typeface="Times New Roman" panose="02020603050405020304" pitchFamily="18" charset="0"/>
              </a:rPr>
              <a:t>.</a:t>
            </a:r>
          </a:p>
          <a:p>
            <a:pPr algn="just">
              <a:lnSpc>
                <a:spcPct val="150000"/>
              </a:lnSpc>
            </a:pPr>
            <a:endParaRPr lang="tr-TR" i="1" dirty="0">
              <a:latin typeface="Times New Roman" panose="02020603050405020304" pitchFamily="18" charset="0"/>
              <a:cs typeface="Times New Roman" panose="02020603050405020304" pitchFamily="18" charset="0"/>
            </a:endParaRPr>
          </a:p>
          <a:p>
            <a:pPr algn="just">
              <a:lnSpc>
                <a:spcPct val="150000"/>
              </a:lnSpc>
            </a:pPr>
            <a:r>
              <a:rPr lang="tr-TR" i="1" dirty="0" smtClean="0">
                <a:latin typeface="Times New Roman" panose="02020603050405020304" pitchFamily="18" charset="0"/>
                <a:cs typeface="Times New Roman" panose="02020603050405020304" pitchFamily="18" charset="0"/>
              </a:rPr>
              <a:t>- Bu süreçte uzman kişilerden destek almamak</a:t>
            </a:r>
            <a:r>
              <a:rPr lang="tr-TR" i="1" dirty="0" smtClean="0">
                <a:latin typeface="Times New Roman" panose="02020603050405020304" pitchFamily="18" charset="0"/>
                <a:cs typeface="Times New Roman" panose="02020603050405020304" pitchFamily="18" charset="0"/>
              </a:rPr>
              <a:t>.</a:t>
            </a:r>
          </a:p>
          <a:p>
            <a:pPr algn="just">
              <a:lnSpc>
                <a:spcPct val="150000"/>
              </a:lnSpc>
            </a:pPr>
            <a:endParaRPr lang="tr-TR" i="1" dirty="0" smtClean="0">
              <a:latin typeface="Times New Roman" panose="02020603050405020304" pitchFamily="18" charset="0"/>
              <a:cs typeface="Times New Roman" panose="02020603050405020304" pitchFamily="18" charset="0"/>
            </a:endParaRPr>
          </a:p>
          <a:p>
            <a:pPr algn="just">
              <a:lnSpc>
                <a:spcPct val="150000"/>
              </a:lnSpc>
            </a:pPr>
            <a:r>
              <a:rPr lang="tr-TR" i="1" dirty="0" smtClean="0">
                <a:latin typeface="Times New Roman" panose="02020603050405020304" pitchFamily="18" charset="0"/>
                <a:cs typeface="Times New Roman" panose="02020603050405020304" pitchFamily="18" charset="0"/>
              </a:rPr>
              <a:t>- </a:t>
            </a:r>
            <a:r>
              <a:rPr lang="tr-TR" i="1" dirty="0" smtClean="0">
                <a:latin typeface="Times New Roman" panose="02020603050405020304" pitchFamily="18" charset="0"/>
                <a:cs typeface="Times New Roman" panose="02020603050405020304" pitchFamily="18" charset="0"/>
              </a:rPr>
              <a:t>Bir mesleği olsun diye meslek seçmek.</a:t>
            </a:r>
          </a:p>
          <a:p>
            <a:pPr algn="just">
              <a:lnSpc>
                <a:spcPct val="150000"/>
              </a:lnSpc>
            </a:pPr>
            <a:endParaRPr lang="tr-TR" i="1" dirty="0" smtClean="0">
              <a:latin typeface="Times New Roman" panose="02020603050405020304" pitchFamily="18" charset="0"/>
              <a:cs typeface="Times New Roman" panose="02020603050405020304" pitchFamily="18" charset="0"/>
            </a:endParaRPr>
          </a:p>
          <a:p>
            <a:pPr algn="just">
              <a:lnSpc>
                <a:spcPct val="150000"/>
              </a:lnSpc>
            </a:pPr>
            <a:r>
              <a:rPr lang="tr-TR" i="1" dirty="0" smtClean="0">
                <a:latin typeface="Times New Roman" panose="02020603050405020304" pitchFamily="18" charset="0"/>
                <a:cs typeface="Times New Roman" panose="02020603050405020304" pitchFamily="18" charset="0"/>
              </a:rPr>
              <a:t>- Kendini yeterince tanımadan hızlı karar vermek.</a:t>
            </a:r>
            <a:endParaRPr lang="tr-TR"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9901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66981">
            <a:off x="6563075" y="2284513"/>
            <a:ext cx="4745056" cy="28364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Unvan 1"/>
          <p:cNvSpPr>
            <a:spLocks noGrp="1"/>
          </p:cNvSpPr>
          <p:nvPr>
            <p:ph type="title"/>
          </p:nvPr>
        </p:nvSpPr>
        <p:spPr/>
        <p:txBody>
          <a:bodyPr/>
          <a:lstStyle/>
          <a:p>
            <a:r>
              <a:rPr lang="tr-TR" i="1" dirty="0" smtClean="0">
                <a:solidFill>
                  <a:schemeClr val="accent2"/>
                </a:solidFill>
                <a:latin typeface="Times New Roman" panose="02020603050405020304" pitchFamily="18" charset="0"/>
                <a:cs typeface="Times New Roman" panose="02020603050405020304" pitchFamily="18" charset="0"/>
              </a:rPr>
              <a:t>Meslek Nedir?</a:t>
            </a:r>
            <a:endParaRPr lang="tr-TR" i="1" dirty="0">
              <a:solidFill>
                <a:schemeClr val="accent2"/>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lstStyle/>
          <a:p>
            <a:endParaRPr lang="tr-TR" i="1" dirty="0" smtClean="0">
              <a:latin typeface="Times New Roman" panose="02020603050405020304" pitchFamily="18" charset="0"/>
              <a:cs typeface="Times New Roman" panose="02020603050405020304" pitchFamily="18" charset="0"/>
            </a:endParaRPr>
          </a:p>
          <a:p>
            <a:endParaRPr lang="tr-TR" i="1" dirty="0">
              <a:latin typeface="Times New Roman" panose="02020603050405020304" pitchFamily="18" charset="0"/>
              <a:cs typeface="Times New Roman" panose="02020603050405020304" pitchFamily="18" charset="0"/>
            </a:endParaRPr>
          </a:p>
          <a:p>
            <a:pPr marL="201168" lvl="1" indent="0">
              <a:buNone/>
            </a:pPr>
            <a:r>
              <a:rPr lang="tr-TR" i="1" dirty="0" smtClean="0">
                <a:latin typeface="Times New Roman" panose="02020603050405020304" pitchFamily="18" charset="0"/>
                <a:cs typeface="Times New Roman" panose="02020603050405020304" pitchFamily="18" charset="0"/>
              </a:rPr>
              <a:t>	</a:t>
            </a:r>
            <a:r>
              <a:rPr lang="tr-TR" sz="2400" i="1" dirty="0" smtClean="0">
                <a:latin typeface="Times New Roman" panose="02020603050405020304" pitchFamily="18" charset="0"/>
                <a:cs typeface="Times New Roman" panose="02020603050405020304" pitchFamily="18" charset="0"/>
              </a:rPr>
              <a:t>Meslek</a:t>
            </a:r>
            <a:r>
              <a:rPr lang="tr-TR" sz="2400" i="1" dirty="0">
                <a:latin typeface="Times New Roman" panose="02020603050405020304" pitchFamily="18" charset="0"/>
                <a:cs typeface="Times New Roman" panose="02020603050405020304" pitchFamily="18" charset="0"/>
              </a:rPr>
              <a:t>, en genel tanımıyla ‘’bir kimsenin </a:t>
            </a:r>
            <a:endParaRPr lang="tr-TR" sz="2400" i="1" dirty="0" smtClean="0">
              <a:latin typeface="Times New Roman" panose="02020603050405020304" pitchFamily="18" charset="0"/>
              <a:cs typeface="Times New Roman" panose="02020603050405020304" pitchFamily="18" charset="0"/>
            </a:endParaRPr>
          </a:p>
          <a:p>
            <a:pPr marL="201168" lvl="1" indent="0">
              <a:buNone/>
            </a:pPr>
            <a:r>
              <a:rPr lang="tr-TR" sz="2400" i="1" dirty="0" smtClean="0">
                <a:latin typeface="Times New Roman" panose="02020603050405020304" pitchFamily="18" charset="0"/>
                <a:cs typeface="Times New Roman" panose="02020603050405020304" pitchFamily="18" charset="0"/>
              </a:rPr>
              <a:t>hayatını </a:t>
            </a:r>
            <a:r>
              <a:rPr lang="tr-TR" sz="2400" i="1" dirty="0">
                <a:latin typeface="Times New Roman" panose="02020603050405020304" pitchFamily="18" charset="0"/>
                <a:cs typeface="Times New Roman" panose="02020603050405020304" pitchFamily="18" charset="0"/>
              </a:rPr>
              <a:t>kazanmak için yaptığı, kuralları </a:t>
            </a:r>
            <a:endParaRPr lang="tr-TR" sz="2400" i="1" dirty="0" smtClean="0">
              <a:latin typeface="Times New Roman" panose="02020603050405020304" pitchFamily="18" charset="0"/>
              <a:cs typeface="Times New Roman" panose="02020603050405020304" pitchFamily="18" charset="0"/>
            </a:endParaRPr>
          </a:p>
          <a:p>
            <a:pPr marL="201168" lvl="1" indent="0">
              <a:buNone/>
            </a:pPr>
            <a:r>
              <a:rPr lang="tr-TR" sz="2400" i="1" dirty="0" smtClean="0">
                <a:latin typeface="Times New Roman" panose="02020603050405020304" pitchFamily="18" charset="0"/>
                <a:cs typeface="Times New Roman" panose="02020603050405020304" pitchFamily="18" charset="0"/>
              </a:rPr>
              <a:t>toplumca </a:t>
            </a:r>
            <a:r>
              <a:rPr lang="tr-TR" sz="2400" i="1" dirty="0">
                <a:latin typeface="Times New Roman" panose="02020603050405020304" pitchFamily="18" charset="0"/>
                <a:cs typeface="Times New Roman" panose="02020603050405020304" pitchFamily="18" charset="0"/>
              </a:rPr>
              <a:t>belirlenmiş ve belli bir eğitimle </a:t>
            </a:r>
            <a:endParaRPr lang="tr-TR" sz="2400" i="1" dirty="0" smtClean="0">
              <a:latin typeface="Times New Roman" panose="02020603050405020304" pitchFamily="18" charset="0"/>
              <a:cs typeface="Times New Roman" panose="02020603050405020304" pitchFamily="18" charset="0"/>
            </a:endParaRPr>
          </a:p>
          <a:p>
            <a:pPr marL="201168" lvl="1" indent="0">
              <a:buNone/>
            </a:pPr>
            <a:r>
              <a:rPr lang="tr-TR" sz="2400" i="1" dirty="0" smtClean="0">
                <a:latin typeface="Times New Roman" panose="02020603050405020304" pitchFamily="18" charset="0"/>
                <a:cs typeface="Times New Roman" panose="02020603050405020304" pitchFamily="18" charset="0"/>
              </a:rPr>
              <a:t>kazanılan </a:t>
            </a:r>
            <a:r>
              <a:rPr lang="tr-TR" sz="2400" i="1" dirty="0">
                <a:latin typeface="Times New Roman" panose="02020603050405020304" pitchFamily="18" charset="0"/>
                <a:cs typeface="Times New Roman" panose="02020603050405020304" pitchFamily="18" charset="0"/>
              </a:rPr>
              <a:t>bilgi ve becerilere dayalı </a:t>
            </a:r>
            <a:endParaRPr lang="tr-TR" sz="2400" i="1" dirty="0" smtClean="0">
              <a:latin typeface="Times New Roman" panose="02020603050405020304" pitchFamily="18" charset="0"/>
              <a:cs typeface="Times New Roman" panose="02020603050405020304" pitchFamily="18" charset="0"/>
            </a:endParaRPr>
          </a:p>
          <a:p>
            <a:pPr marL="201168" lvl="1" indent="0">
              <a:buNone/>
            </a:pPr>
            <a:r>
              <a:rPr lang="tr-TR" sz="2400" i="1" dirty="0" smtClean="0">
                <a:latin typeface="Times New Roman" panose="02020603050405020304" pitchFamily="18" charset="0"/>
                <a:cs typeface="Times New Roman" panose="02020603050405020304" pitchFamily="18" charset="0"/>
              </a:rPr>
              <a:t>etkinlikler </a:t>
            </a:r>
            <a:r>
              <a:rPr lang="tr-TR" sz="2400" i="1" dirty="0">
                <a:latin typeface="Times New Roman" panose="02020603050405020304" pitchFamily="18" charset="0"/>
                <a:cs typeface="Times New Roman" panose="02020603050405020304" pitchFamily="18" charset="0"/>
              </a:rPr>
              <a:t>bütünü’’ şeklinde ifade </a:t>
            </a:r>
            <a:endParaRPr lang="tr-TR" sz="2400" i="1" dirty="0" smtClean="0">
              <a:latin typeface="Times New Roman" panose="02020603050405020304" pitchFamily="18" charset="0"/>
              <a:cs typeface="Times New Roman" panose="02020603050405020304" pitchFamily="18" charset="0"/>
            </a:endParaRPr>
          </a:p>
          <a:p>
            <a:pPr marL="201168" lvl="1" indent="0">
              <a:buNone/>
            </a:pPr>
            <a:r>
              <a:rPr lang="tr-TR" sz="2400" i="1" dirty="0" smtClean="0">
                <a:latin typeface="Times New Roman" panose="02020603050405020304" pitchFamily="18" charset="0"/>
                <a:cs typeface="Times New Roman" panose="02020603050405020304" pitchFamily="18" charset="0"/>
              </a:rPr>
              <a:t>edilebilir</a:t>
            </a:r>
            <a:r>
              <a:rPr lang="tr-TR" sz="24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37639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0"/>
            <a:ext cx="10058400" cy="1450757"/>
          </a:xfrm>
        </p:spPr>
        <p:txBody>
          <a:bodyPr>
            <a:normAutofit/>
          </a:bodyPr>
          <a:lstStyle/>
          <a:p>
            <a:r>
              <a:rPr lang="tr-TR" sz="4400" i="1" dirty="0">
                <a:solidFill>
                  <a:schemeClr val="accent2"/>
                </a:solidFill>
                <a:latin typeface="Times New Roman" panose="02020603050405020304" pitchFamily="18" charset="0"/>
                <a:cs typeface="Times New Roman" panose="02020603050405020304" pitchFamily="18" charset="0"/>
              </a:rPr>
              <a:t>M</a:t>
            </a:r>
            <a:r>
              <a:rPr lang="tr-TR" sz="4400" i="1" dirty="0" smtClean="0">
                <a:solidFill>
                  <a:schemeClr val="accent2"/>
                </a:solidFill>
                <a:latin typeface="Times New Roman" panose="02020603050405020304" pitchFamily="18" charset="0"/>
                <a:cs typeface="Times New Roman" panose="02020603050405020304" pitchFamily="18" charset="0"/>
              </a:rPr>
              <a:t>eslek </a:t>
            </a:r>
            <a:r>
              <a:rPr lang="tr-TR" sz="4400" i="1" dirty="0">
                <a:solidFill>
                  <a:schemeClr val="accent2"/>
                </a:solidFill>
                <a:latin typeface="Times New Roman" panose="02020603050405020304" pitchFamily="18" charset="0"/>
                <a:cs typeface="Times New Roman" panose="02020603050405020304" pitchFamily="18" charset="0"/>
              </a:rPr>
              <a:t>seçimini etkileyen faktörler nelerdir?</a:t>
            </a:r>
            <a:endParaRPr lang="tr-TR" sz="4400" dirty="0">
              <a:solidFill>
                <a:schemeClr val="accent2"/>
              </a:solidFill>
            </a:endParaRPr>
          </a:p>
        </p:txBody>
      </p:sp>
      <p:sp>
        <p:nvSpPr>
          <p:cNvPr id="3" name="İçerik Yer Tutucusu 2"/>
          <p:cNvSpPr>
            <a:spLocks noGrp="1"/>
          </p:cNvSpPr>
          <p:nvPr>
            <p:ph idx="1"/>
          </p:nvPr>
        </p:nvSpPr>
        <p:spPr/>
        <p:txBody>
          <a:bodyPr>
            <a:normAutofit/>
          </a:bodyPr>
          <a:lstStyle/>
          <a:p>
            <a:pPr marL="201168" lvl="1" indent="0">
              <a:buNone/>
            </a:pPr>
            <a:r>
              <a:rPr lang="tr-TR" sz="2200" i="1" dirty="0" smtClean="0">
                <a:latin typeface="Times New Roman" panose="02020603050405020304" pitchFamily="18" charset="0"/>
                <a:cs typeface="Times New Roman" panose="02020603050405020304" pitchFamily="18" charset="0"/>
              </a:rPr>
              <a:t>	Her </a:t>
            </a:r>
            <a:r>
              <a:rPr lang="tr-TR" sz="2200" i="1" dirty="0">
                <a:latin typeface="Times New Roman" panose="02020603050405020304" pitchFamily="18" charset="0"/>
                <a:cs typeface="Times New Roman" panose="02020603050405020304" pitchFamily="18" charset="0"/>
              </a:rPr>
              <a:t>ne kadar bireylerin meslek seçimlerini ve kariyer gelişimlerini etkileyen pek </a:t>
            </a:r>
            <a:r>
              <a:rPr lang="tr-TR" sz="2200" i="1" dirty="0" smtClean="0">
                <a:latin typeface="Times New Roman" panose="02020603050405020304" pitchFamily="18" charset="0"/>
                <a:cs typeface="Times New Roman" panose="02020603050405020304" pitchFamily="18" charset="0"/>
              </a:rPr>
              <a:t>çok </a:t>
            </a:r>
            <a:r>
              <a:rPr lang="tr-TR" sz="2200" i="1" dirty="0">
                <a:latin typeface="Times New Roman" panose="02020603050405020304" pitchFamily="18" charset="0"/>
                <a:cs typeface="Times New Roman" panose="02020603050405020304" pitchFamily="18" charset="0"/>
              </a:rPr>
              <a:t>faktörden söz edilse de bu faktörlerden en önemlileri şunlardır</a:t>
            </a:r>
            <a:r>
              <a:rPr lang="tr-TR" sz="2200" i="1" dirty="0" smtClean="0">
                <a:latin typeface="Times New Roman" panose="02020603050405020304" pitchFamily="18" charset="0"/>
                <a:cs typeface="Times New Roman" panose="02020603050405020304" pitchFamily="18" charset="0"/>
              </a:rPr>
              <a:t>:</a:t>
            </a:r>
          </a:p>
          <a:p>
            <a:r>
              <a:rPr lang="tr-TR" i="1" dirty="0">
                <a:latin typeface="Times New Roman" panose="02020603050405020304" pitchFamily="18" charset="0"/>
                <a:cs typeface="Times New Roman" panose="02020603050405020304" pitchFamily="18" charset="0"/>
              </a:rPr>
              <a:t>a) Yetenek </a:t>
            </a:r>
            <a:endParaRPr lang="tr-TR" i="1" dirty="0" smtClean="0">
              <a:latin typeface="Times New Roman" panose="02020603050405020304" pitchFamily="18" charset="0"/>
              <a:cs typeface="Times New Roman" panose="02020603050405020304" pitchFamily="18" charset="0"/>
            </a:endParaRPr>
          </a:p>
          <a:p>
            <a:r>
              <a:rPr lang="tr-TR" i="1" dirty="0" smtClean="0">
                <a:latin typeface="Times New Roman" panose="02020603050405020304" pitchFamily="18" charset="0"/>
                <a:cs typeface="Times New Roman" panose="02020603050405020304" pitchFamily="18" charset="0"/>
              </a:rPr>
              <a:t>b</a:t>
            </a:r>
            <a:r>
              <a:rPr lang="tr-TR" i="1" dirty="0">
                <a:latin typeface="Times New Roman" panose="02020603050405020304" pitchFamily="18" charset="0"/>
                <a:cs typeface="Times New Roman" panose="02020603050405020304" pitchFamily="18" charset="0"/>
              </a:rPr>
              <a:t>) İlgi </a:t>
            </a:r>
            <a:endParaRPr lang="tr-TR" i="1" dirty="0" smtClean="0">
              <a:latin typeface="Times New Roman" panose="02020603050405020304" pitchFamily="18" charset="0"/>
              <a:cs typeface="Times New Roman" panose="02020603050405020304" pitchFamily="18" charset="0"/>
            </a:endParaRPr>
          </a:p>
          <a:p>
            <a:r>
              <a:rPr lang="tr-TR" i="1" dirty="0" smtClean="0">
                <a:latin typeface="Times New Roman" panose="02020603050405020304" pitchFamily="18" charset="0"/>
                <a:cs typeface="Times New Roman" panose="02020603050405020304" pitchFamily="18" charset="0"/>
              </a:rPr>
              <a:t>c</a:t>
            </a:r>
            <a:r>
              <a:rPr lang="tr-TR" i="1" dirty="0">
                <a:latin typeface="Times New Roman" panose="02020603050405020304" pitchFamily="18" charset="0"/>
                <a:cs typeface="Times New Roman" panose="02020603050405020304" pitchFamily="18" charset="0"/>
              </a:rPr>
              <a:t>) Kişilik Özellikleri </a:t>
            </a:r>
            <a:endParaRPr lang="tr-TR" i="1" dirty="0" smtClean="0">
              <a:latin typeface="Times New Roman" panose="02020603050405020304" pitchFamily="18" charset="0"/>
              <a:cs typeface="Times New Roman" panose="02020603050405020304" pitchFamily="18" charset="0"/>
            </a:endParaRPr>
          </a:p>
          <a:p>
            <a:r>
              <a:rPr lang="tr-TR" i="1" dirty="0" smtClean="0">
                <a:latin typeface="Times New Roman" panose="02020603050405020304" pitchFamily="18" charset="0"/>
                <a:cs typeface="Times New Roman" panose="02020603050405020304" pitchFamily="18" charset="0"/>
              </a:rPr>
              <a:t>d</a:t>
            </a:r>
            <a:r>
              <a:rPr lang="tr-TR" i="1" dirty="0">
                <a:latin typeface="Times New Roman" panose="02020603050405020304" pitchFamily="18" charset="0"/>
                <a:cs typeface="Times New Roman" panose="02020603050405020304" pitchFamily="18" charset="0"/>
              </a:rPr>
              <a:t>) Meslek Değerleri </a:t>
            </a:r>
            <a:endParaRPr lang="tr-TR" i="1" dirty="0" smtClean="0">
              <a:latin typeface="Times New Roman" panose="02020603050405020304" pitchFamily="18" charset="0"/>
              <a:cs typeface="Times New Roman" panose="02020603050405020304" pitchFamily="18" charset="0"/>
            </a:endParaRPr>
          </a:p>
          <a:p>
            <a:r>
              <a:rPr lang="tr-TR" i="1" dirty="0" smtClean="0">
                <a:latin typeface="Times New Roman" panose="02020603050405020304" pitchFamily="18" charset="0"/>
                <a:cs typeface="Times New Roman" panose="02020603050405020304" pitchFamily="18" charset="0"/>
              </a:rPr>
              <a:t>e</a:t>
            </a:r>
            <a:r>
              <a:rPr lang="tr-TR" i="1" dirty="0">
                <a:latin typeface="Times New Roman" panose="02020603050405020304" pitchFamily="18" charset="0"/>
                <a:cs typeface="Times New Roman" panose="02020603050405020304" pitchFamily="18" charset="0"/>
              </a:rPr>
              <a:t>) Aile </a:t>
            </a:r>
            <a:endParaRPr lang="tr-TR" i="1" dirty="0" smtClean="0">
              <a:latin typeface="Times New Roman" panose="02020603050405020304" pitchFamily="18" charset="0"/>
              <a:cs typeface="Times New Roman" panose="02020603050405020304" pitchFamily="18" charset="0"/>
            </a:endParaRPr>
          </a:p>
          <a:p>
            <a:r>
              <a:rPr lang="tr-TR" i="1" dirty="0" smtClean="0">
                <a:latin typeface="Times New Roman" panose="02020603050405020304" pitchFamily="18" charset="0"/>
                <a:cs typeface="Times New Roman" panose="02020603050405020304" pitchFamily="18" charset="0"/>
              </a:rPr>
              <a:t>f</a:t>
            </a:r>
            <a:r>
              <a:rPr lang="tr-TR" i="1" dirty="0">
                <a:latin typeface="Times New Roman" panose="02020603050405020304" pitchFamily="18" charset="0"/>
                <a:cs typeface="Times New Roman" panose="02020603050405020304" pitchFamily="18" charset="0"/>
              </a:rPr>
              <a:t>) Cinsiyet </a:t>
            </a:r>
            <a:endParaRPr lang="tr-TR" i="1" dirty="0" smtClean="0">
              <a:latin typeface="Times New Roman" panose="02020603050405020304" pitchFamily="18" charset="0"/>
              <a:cs typeface="Times New Roman" panose="02020603050405020304" pitchFamily="18" charset="0"/>
            </a:endParaRPr>
          </a:p>
          <a:p>
            <a:r>
              <a:rPr lang="tr-TR" i="1" dirty="0" smtClean="0">
                <a:latin typeface="Times New Roman" panose="02020603050405020304" pitchFamily="18" charset="0"/>
                <a:cs typeface="Times New Roman" panose="02020603050405020304" pitchFamily="18" charset="0"/>
              </a:rPr>
              <a:t>g</a:t>
            </a:r>
            <a:r>
              <a:rPr lang="tr-TR" i="1" dirty="0">
                <a:latin typeface="Times New Roman" panose="02020603050405020304" pitchFamily="18" charset="0"/>
                <a:cs typeface="Times New Roman" panose="02020603050405020304" pitchFamily="18" charset="0"/>
              </a:rPr>
              <a:t>) Ekonomik Faktörler ve Dünyada Yaşanan Gelişmeler</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0779" y="2862072"/>
            <a:ext cx="3634740" cy="2286000"/>
          </a:xfrm>
          <a:prstGeom prst="ellipse">
            <a:avLst/>
          </a:prstGeom>
          <a:ln>
            <a:noFill/>
          </a:ln>
          <a:effectLst>
            <a:softEdge rad="112500"/>
          </a:effectLst>
        </p:spPr>
      </p:pic>
    </p:spTree>
    <p:extLst>
      <p:ext uri="{BB962C8B-B14F-4D97-AF65-F5344CB8AC3E}">
        <p14:creationId xmlns:p14="http://schemas.microsoft.com/office/powerpoint/2010/main" val="168135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4400" i="1" dirty="0" smtClean="0">
                <a:solidFill>
                  <a:schemeClr val="accent2"/>
                </a:solidFill>
                <a:latin typeface="Times New Roman" panose="02020603050405020304" pitchFamily="18" charset="0"/>
                <a:cs typeface="Times New Roman" panose="02020603050405020304" pitchFamily="18" charset="0"/>
              </a:rPr>
              <a:t>Yetenek - İlgi</a:t>
            </a:r>
            <a:r>
              <a:rPr lang="tr-TR" dirty="0" smtClean="0"/>
              <a:t> </a:t>
            </a:r>
            <a:endParaRPr lang="tr-TR" dirty="0"/>
          </a:p>
        </p:txBody>
      </p:sp>
      <p:sp>
        <p:nvSpPr>
          <p:cNvPr id="3" name="İçerik Yer Tutucusu 2"/>
          <p:cNvSpPr>
            <a:spLocks noGrp="1"/>
          </p:cNvSpPr>
          <p:nvPr>
            <p:ph idx="1"/>
          </p:nvPr>
        </p:nvSpPr>
        <p:spPr/>
        <p:txBody>
          <a:bodyPr>
            <a:noAutofit/>
          </a:bodyPr>
          <a:lstStyle/>
          <a:p>
            <a:pPr marL="201168" lvl="1" indent="0">
              <a:buNone/>
            </a:pPr>
            <a:r>
              <a:rPr lang="tr-TR" i="1" dirty="0">
                <a:latin typeface="Times New Roman" panose="02020603050405020304" pitchFamily="18" charset="0"/>
                <a:cs typeface="Times New Roman" panose="02020603050405020304" pitchFamily="18" charset="0"/>
              </a:rPr>
              <a:t>	</a:t>
            </a:r>
            <a:r>
              <a:rPr lang="tr-TR" sz="2200" b="1" i="1" dirty="0" smtClean="0">
                <a:latin typeface="Times New Roman" panose="02020603050405020304" pitchFamily="18" charset="0"/>
                <a:cs typeface="Times New Roman" panose="02020603050405020304" pitchFamily="18" charset="0"/>
              </a:rPr>
              <a:t>Yetenek</a:t>
            </a:r>
            <a:r>
              <a:rPr lang="tr-TR" sz="2200" i="1" dirty="0" smtClean="0">
                <a:latin typeface="Times New Roman" panose="02020603050405020304" pitchFamily="18" charset="0"/>
                <a:cs typeface="Times New Roman" panose="02020603050405020304" pitchFamily="18" charset="0"/>
              </a:rPr>
              <a:t>, </a:t>
            </a:r>
            <a:r>
              <a:rPr lang="tr-TR" sz="2200" i="1" dirty="0">
                <a:latin typeface="Times New Roman" panose="02020603050405020304" pitchFamily="18" charset="0"/>
                <a:cs typeface="Times New Roman" panose="02020603050405020304" pitchFamily="18" charset="0"/>
              </a:rPr>
              <a:t>öğrenme gücü veya bir iş, görev ya da faaliyeti diğer insanlara göre daha başarılı ve daha hızlı bir şekilde yapabilme yetisi olarak tanımlanabilir. Bireyler yetenekli oldukları alanlarda daha kolay ve hızlı öğrenebilmekte ve daha başarılı olabilmektedir</a:t>
            </a:r>
            <a:r>
              <a:rPr lang="tr-TR" sz="2200" i="1" dirty="0" smtClean="0">
                <a:latin typeface="Times New Roman" panose="02020603050405020304" pitchFamily="18" charset="0"/>
                <a:cs typeface="Times New Roman" panose="02020603050405020304" pitchFamily="18" charset="0"/>
              </a:rPr>
              <a:t>.</a:t>
            </a:r>
          </a:p>
          <a:p>
            <a:endParaRPr lang="tr-TR" sz="2200" i="1" dirty="0">
              <a:latin typeface="Times New Roman" panose="02020603050405020304" pitchFamily="18" charset="0"/>
              <a:cs typeface="Times New Roman" panose="02020603050405020304" pitchFamily="18" charset="0"/>
            </a:endParaRPr>
          </a:p>
          <a:p>
            <a:pPr marL="201168" lvl="1" indent="0">
              <a:buNone/>
            </a:pPr>
            <a:r>
              <a:rPr lang="tr-TR" sz="2200" i="1" dirty="0" smtClean="0">
                <a:latin typeface="Times New Roman" panose="02020603050405020304" pitchFamily="18" charset="0"/>
                <a:cs typeface="Times New Roman" panose="02020603050405020304" pitchFamily="18" charset="0"/>
              </a:rPr>
              <a:t>	</a:t>
            </a:r>
            <a:r>
              <a:rPr lang="tr-TR" sz="2200" b="1" i="1" dirty="0" smtClean="0">
                <a:latin typeface="Times New Roman" panose="02020603050405020304" pitchFamily="18" charset="0"/>
                <a:cs typeface="Times New Roman" panose="02020603050405020304" pitchFamily="18" charset="0"/>
              </a:rPr>
              <a:t>İlgi</a:t>
            </a:r>
            <a:r>
              <a:rPr lang="tr-TR" sz="2200" i="1" dirty="0">
                <a:latin typeface="Times New Roman" panose="02020603050405020304" pitchFamily="18" charset="0"/>
                <a:cs typeface="Times New Roman" panose="02020603050405020304" pitchFamily="18" charset="0"/>
              </a:rPr>
              <a:t>, belli faaliyetlere isteyerek yönelme, bu faaliyetleri kısıtlayıcı koşullar altında bile başka faaliyetlere tercih etme ve bu faaliyetleri yaparken yorgunluk yerine </a:t>
            </a:r>
            <a:r>
              <a:rPr lang="tr-TR" sz="2200" i="1" dirty="0" err="1">
                <a:latin typeface="Times New Roman" panose="02020603050405020304" pitchFamily="18" charset="0"/>
                <a:cs typeface="Times New Roman" panose="02020603050405020304" pitchFamily="18" charset="0"/>
              </a:rPr>
              <a:t>dinlenmişlik</a:t>
            </a:r>
            <a:r>
              <a:rPr lang="tr-TR" sz="2200" i="1" dirty="0">
                <a:latin typeface="Times New Roman" panose="02020603050405020304" pitchFamily="18" charset="0"/>
                <a:cs typeface="Times New Roman" panose="02020603050405020304" pitchFamily="18" charset="0"/>
              </a:rPr>
              <a:t>, bıkkınlık yerine devam etme isteği duymamızdır. </a:t>
            </a:r>
          </a:p>
          <a:p>
            <a:pPr marL="201168" lvl="1" indent="0">
              <a:buNone/>
            </a:pPr>
            <a:r>
              <a:rPr lang="tr-TR" sz="2200" i="1" dirty="0" smtClean="0">
                <a:latin typeface="Times New Roman" panose="02020603050405020304" pitchFamily="18" charset="0"/>
                <a:cs typeface="Times New Roman" panose="02020603050405020304" pitchFamily="18" charset="0"/>
              </a:rPr>
              <a:t>	</a:t>
            </a:r>
          </a:p>
          <a:p>
            <a:pPr marL="201168" lvl="1" indent="0">
              <a:buNone/>
            </a:pPr>
            <a:r>
              <a:rPr lang="tr-TR" sz="2200" i="1" dirty="0">
                <a:latin typeface="Times New Roman" panose="02020603050405020304" pitchFamily="18" charset="0"/>
                <a:cs typeface="Times New Roman" panose="02020603050405020304" pitchFamily="18" charset="0"/>
              </a:rPr>
              <a:t>	</a:t>
            </a:r>
            <a:r>
              <a:rPr lang="tr-TR" sz="2200" b="1" i="1" dirty="0" smtClean="0">
                <a:latin typeface="Times New Roman" panose="02020603050405020304" pitchFamily="18" charset="0"/>
                <a:cs typeface="Times New Roman" panose="02020603050405020304" pitchFamily="18" charset="0"/>
              </a:rPr>
              <a:t>Yetenekler </a:t>
            </a:r>
            <a:r>
              <a:rPr lang="tr-TR" sz="2200" b="1" i="1" dirty="0">
                <a:latin typeface="Times New Roman" panose="02020603050405020304" pitchFamily="18" charset="0"/>
                <a:cs typeface="Times New Roman" panose="02020603050405020304" pitchFamily="18" charset="0"/>
              </a:rPr>
              <a:t>bir mesleki etkinlikte sağlanan başarı düzeyi, ilgiler ise o faaliyetlerden keyif alma düzeyiyle </a:t>
            </a:r>
            <a:r>
              <a:rPr lang="tr-TR" sz="2200" b="1" i="1" dirty="0" smtClean="0">
                <a:latin typeface="Times New Roman" panose="02020603050405020304" pitchFamily="18" charset="0"/>
                <a:cs typeface="Times New Roman" panose="02020603050405020304" pitchFamily="18" charset="0"/>
              </a:rPr>
              <a:t>ilgilidir.</a:t>
            </a:r>
            <a:endParaRPr lang="tr-TR" sz="2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8991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i="1" dirty="0" smtClean="0">
                <a:solidFill>
                  <a:schemeClr val="accent2"/>
                </a:solidFill>
                <a:latin typeface="Times New Roman" panose="02020603050405020304" pitchFamily="18" charset="0"/>
                <a:cs typeface="Times New Roman" panose="02020603050405020304" pitchFamily="18" charset="0"/>
              </a:rPr>
              <a:t>Kişilik Özellikleri</a:t>
            </a:r>
            <a:endParaRPr lang="tr-TR" i="1" dirty="0">
              <a:solidFill>
                <a:schemeClr val="accent2"/>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1097280" y="2238926"/>
            <a:ext cx="10058400" cy="4023360"/>
          </a:xfrm>
        </p:spPr>
        <p:txBody>
          <a:bodyPr>
            <a:normAutofit/>
          </a:bodyPr>
          <a:lstStyle/>
          <a:p>
            <a:r>
              <a:rPr lang="tr-TR" i="1" dirty="0" smtClean="0">
                <a:latin typeface="Times New Roman" panose="02020603050405020304" pitchFamily="18" charset="0"/>
                <a:cs typeface="Times New Roman" panose="02020603050405020304" pitchFamily="18" charset="0"/>
              </a:rPr>
              <a:t>- Kişilik </a:t>
            </a:r>
            <a:r>
              <a:rPr lang="tr-TR" i="1" dirty="0">
                <a:latin typeface="Times New Roman" panose="02020603050405020304" pitchFamily="18" charset="0"/>
                <a:cs typeface="Times New Roman" panose="02020603050405020304" pitchFamily="18" charset="0"/>
              </a:rPr>
              <a:t>tipleri bireylerin davranış biçimlerini tanımlar. </a:t>
            </a:r>
            <a:endParaRPr lang="tr-TR" i="1" dirty="0" smtClean="0">
              <a:latin typeface="Times New Roman" panose="02020603050405020304" pitchFamily="18" charset="0"/>
              <a:cs typeface="Times New Roman" panose="02020603050405020304" pitchFamily="18" charset="0"/>
            </a:endParaRPr>
          </a:p>
          <a:p>
            <a:r>
              <a:rPr lang="tr-TR" i="1" dirty="0" smtClean="0">
                <a:latin typeface="Times New Roman" panose="02020603050405020304" pitchFamily="18" charset="0"/>
                <a:cs typeface="Times New Roman" panose="02020603050405020304" pitchFamily="18" charset="0"/>
              </a:rPr>
              <a:t>- Kişilik </a:t>
            </a:r>
            <a:r>
              <a:rPr lang="tr-TR" i="1" dirty="0">
                <a:latin typeface="Times New Roman" panose="02020603050405020304" pitchFamily="18" charset="0"/>
                <a:cs typeface="Times New Roman" panose="02020603050405020304" pitchFamily="18" charset="0"/>
              </a:rPr>
              <a:t>tiplerinin her birinin güçlü ve zayıf yanları vardır, hiçbir kişilik tipi bir diğerinden daha iyi değildir. </a:t>
            </a:r>
            <a:endParaRPr lang="tr-TR" i="1" dirty="0" smtClean="0">
              <a:latin typeface="Times New Roman" panose="02020603050405020304" pitchFamily="18" charset="0"/>
              <a:cs typeface="Times New Roman" panose="02020603050405020304" pitchFamily="18" charset="0"/>
            </a:endParaRPr>
          </a:p>
          <a:p>
            <a:r>
              <a:rPr lang="tr-TR" i="1" dirty="0" smtClean="0">
                <a:latin typeface="Times New Roman" panose="02020603050405020304" pitchFamily="18" charset="0"/>
                <a:cs typeface="Times New Roman" panose="02020603050405020304" pitchFamily="18" charset="0"/>
              </a:rPr>
              <a:t>- Hemen </a:t>
            </a:r>
            <a:r>
              <a:rPr lang="tr-TR" i="1" dirty="0">
                <a:latin typeface="Times New Roman" panose="02020603050405020304" pitchFamily="18" charset="0"/>
                <a:cs typeface="Times New Roman" panose="02020603050405020304" pitchFamily="18" charset="0"/>
              </a:rPr>
              <a:t>hemen her bireyin kariyerinin temel taşları onun kişiliği tarafından belirlenmektedir</a:t>
            </a:r>
            <a:r>
              <a:rPr lang="tr-TR" i="1" dirty="0" smtClean="0">
                <a:latin typeface="Times New Roman" panose="02020603050405020304" pitchFamily="18" charset="0"/>
                <a:cs typeface="Times New Roman" panose="02020603050405020304" pitchFamily="18" charset="0"/>
              </a:rPr>
              <a:t>.</a:t>
            </a:r>
          </a:p>
          <a:p>
            <a:r>
              <a:rPr lang="tr-TR" i="1" dirty="0" smtClean="0">
                <a:latin typeface="Times New Roman" panose="02020603050405020304" pitchFamily="18" charset="0"/>
                <a:cs typeface="Times New Roman" panose="02020603050405020304" pitchFamily="18" charset="0"/>
              </a:rPr>
              <a:t>- Nasıl </a:t>
            </a:r>
            <a:r>
              <a:rPr lang="tr-TR" i="1" dirty="0">
                <a:latin typeface="Times New Roman" panose="02020603050405020304" pitchFamily="18" charset="0"/>
                <a:cs typeface="Times New Roman" panose="02020603050405020304" pitchFamily="18" charset="0"/>
              </a:rPr>
              <a:t>insanların farklı kişilik özellikleri varsa, mesleklerinde gerektirdiği farklı kişilik özellikleri vardır. </a:t>
            </a:r>
            <a:endParaRPr lang="tr-TR" i="1" dirty="0" smtClean="0">
              <a:latin typeface="Times New Roman" panose="02020603050405020304" pitchFamily="18" charset="0"/>
              <a:cs typeface="Times New Roman" panose="02020603050405020304" pitchFamily="18" charset="0"/>
            </a:endParaRPr>
          </a:p>
          <a:p>
            <a:r>
              <a:rPr lang="tr-TR" i="1" dirty="0" smtClean="0">
                <a:latin typeface="Times New Roman" panose="02020603050405020304" pitchFamily="18" charset="0"/>
                <a:cs typeface="Times New Roman" panose="02020603050405020304" pitchFamily="18" charset="0"/>
              </a:rPr>
              <a:t>- Bireylerin </a:t>
            </a:r>
            <a:r>
              <a:rPr lang="tr-TR" i="1" dirty="0">
                <a:latin typeface="Times New Roman" panose="02020603050405020304" pitchFamily="18" charset="0"/>
                <a:cs typeface="Times New Roman" panose="02020603050405020304" pitchFamily="18" charset="0"/>
              </a:rPr>
              <a:t>kişilik özellikleri mesleklerin ya da işlerin gerektirdiği kişilik özellikleri örtüşürse bireylerin hem verimliliği hem de iş tatminleri artar.</a:t>
            </a:r>
          </a:p>
        </p:txBody>
      </p:sp>
    </p:spTree>
    <p:extLst>
      <p:ext uri="{BB962C8B-B14F-4D97-AF65-F5344CB8AC3E}">
        <p14:creationId xmlns:p14="http://schemas.microsoft.com/office/powerpoint/2010/main" val="1230521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xplore the Best Careerpath Art | Deviant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9839" y="2286000"/>
            <a:ext cx="4000500" cy="3333750"/>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p:txBody>
          <a:bodyPr/>
          <a:lstStyle/>
          <a:p>
            <a:r>
              <a:rPr lang="tr-TR" i="1" dirty="0" smtClean="0">
                <a:solidFill>
                  <a:schemeClr val="accent2"/>
                </a:solidFill>
                <a:latin typeface="Times New Roman" panose="02020603050405020304" pitchFamily="18" charset="0"/>
                <a:cs typeface="Times New Roman" panose="02020603050405020304" pitchFamily="18" charset="0"/>
              </a:rPr>
              <a:t>Meslek Değerleri</a:t>
            </a:r>
            <a:endParaRPr lang="tr-TR" i="1" dirty="0">
              <a:solidFill>
                <a:schemeClr val="accent2"/>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lstStyle/>
          <a:p>
            <a:r>
              <a:rPr lang="tr-TR" dirty="0" smtClean="0"/>
              <a:t>     </a:t>
            </a:r>
            <a:endParaRPr lang="tr-TR" sz="2400" i="1" dirty="0">
              <a:latin typeface="Times New Roman" panose="02020603050405020304" pitchFamily="18" charset="0"/>
              <a:cs typeface="Times New Roman" panose="02020603050405020304" pitchFamily="18" charset="0"/>
            </a:endParaRPr>
          </a:p>
          <a:p>
            <a:r>
              <a:rPr lang="tr-TR" sz="2400" i="1" dirty="0" smtClean="0">
                <a:latin typeface="Times New Roman" panose="02020603050405020304" pitchFamily="18" charset="0"/>
                <a:cs typeface="Times New Roman" panose="02020603050405020304" pitchFamily="18" charset="0"/>
              </a:rPr>
              <a:t>      Meslek </a:t>
            </a:r>
            <a:r>
              <a:rPr lang="tr-TR" sz="2400" i="1" dirty="0">
                <a:latin typeface="Times New Roman" panose="02020603050405020304" pitchFamily="18" charset="0"/>
                <a:cs typeface="Times New Roman" panose="02020603050405020304" pitchFamily="18" charset="0"/>
              </a:rPr>
              <a:t>değerleri, bir mesleği birey için </a:t>
            </a:r>
            <a:endParaRPr lang="tr-TR" sz="2400" i="1" dirty="0" smtClean="0">
              <a:latin typeface="Times New Roman" panose="02020603050405020304" pitchFamily="18" charset="0"/>
              <a:cs typeface="Times New Roman" panose="02020603050405020304" pitchFamily="18" charset="0"/>
            </a:endParaRPr>
          </a:p>
          <a:p>
            <a:r>
              <a:rPr lang="tr-TR" sz="2400" i="1" dirty="0" smtClean="0">
                <a:latin typeface="Times New Roman" panose="02020603050405020304" pitchFamily="18" charset="0"/>
                <a:cs typeface="Times New Roman" panose="02020603050405020304" pitchFamily="18" charset="0"/>
              </a:rPr>
              <a:t>değerli </a:t>
            </a:r>
            <a:r>
              <a:rPr lang="tr-TR" sz="2400" i="1" dirty="0">
                <a:latin typeface="Times New Roman" panose="02020603050405020304" pitchFamily="18" charset="0"/>
                <a:cs typeface="Times New Roman" panose="02020603050405020304" pitchFamily="18" charset="0"/>
              </a:rPr>
              <a:t>kılan özellikler anlamına gelir. Bireyler </a:t>
            </a:r>
            <a:endParaRPr lang="tr-TR" sz="2400" i="1" dirty="0" smtClean="0">
              <a:latin typeface="Times New Roman" panose="02020603050405020304" pitchFamily="18" charset="0"/>
              <a:cs typeface="Times New Roman" panose="02020603050405020304" pitchFamily="18" charset="0"/>
            </a:endParaRPr>
          </a:p>
          <a:p>
            <a:r>
              <a:rPr lang="tr-TR" sz="2400" i="1" dirty="0" smtClean="0">
                <a:latin typeface="Times New Roman" panose="02020603050405020304" pitchFamily="18" charset="0"/>
                <a:cs typeface="Times New Roman" panose="02020603050405020304" pitchFamily="18" charset="0"/>
              </a:rPr>
              <a:t>için </a:t>
            </a:r>
            <a:r>
              <a:rPr lang="tr-TR" sz="2400" i="1" dirty="0">
                <a:latin typeface="Times New Roman" panose="02020603050405020304" pitchFamily="18" charset="0"/>
                <a:cs typeface="Times New Roman" panose="02020603050405020304" pitchFamily="18" charset="0"/>
              </a:rPr>
              <a:t>en </a:t>
            </a:r>
            <a:r>
              <a:rPr lang="tr-TR" sz="2400" i="1" dirty="0" smtClean="0">
                <a:latin typeface="Times New Roman" panose="02020603050405020304" pitchFamily="18" charset="0"/>
                <a:cs typeface="Times New Roman" panose="02020603050405020304" pitchFamily="18" charset="0"/>
              </a:rPr>
              <a:t>uygun </a:t>
            </a:r>
            <a:r>
              <a:rPr lang="tr-TR" sz="2400" i="1" dirty="0">
                <a:latin typeface="Times New Roman" panose="02020603050405020304" pitchFamily="18" charset="0"/>
                <a:cs typeface="Times New Roman" panose="02020603050405020304" pitchFamily="18" charset="0"/>
              </a:rPr>
              <a:t>meslek alternatifleri belirlenirken, bu </a:t>
            </a:r>
            <a:endParaRPr lang="tr-TR" sz="2400" i="1" dirty="0" smtClean="0">
              <a:latin typeface="Times New Roman" panose="02020603050405020304" pitchFamily="18" charset="0"/>
              <a:cs typeface="Times New Roman" panose="02020603050405020304" pitchFamily="18" charset="0"/>
            </a:endParaRPr>
          </a:p>
          <a:p>
            <a:r>
              <a:rPr lang="tr-TR" sz="2400" i="1" dirty="0" smtClean="0">
                <a:latin typeface="Times New Roman" panose="02020603050405020304" pitchFamily="18" charset="0"/>
                <a:cs typeface="Times New Roman" panose="02020603050405020304" pitchFamily="18" charset="0"/>
              </a:rPr>
              <a:t>alternatiflerin </a:t>
            </a:r>
            <a:r>
              <a:rPr lang="tr-TR" sz="2400" i="1" dirty="0">
                <a:latin typeface="Times New Roman" panose="02020603050405020304" pitchFamily="18" charset="0"/>
                <a:cs typeface="Times New Roman" panose="02020603050405020304" pitchFamily="18" charset="0"/>
              </a:rPr>
              <a:t>aynı zamanda bireyin en fazla </a:t>
            </a:r>
            <a:endParaRPr lang="tr-TR" sz="2400" i="1" dirty="0" smtClean="0">
              <a:latin typeface="Times New Roman" panose="02020603050405020304" pitchFamily="18" charset="0"/>
              <a:cs typeface="Times New Roman" panose="02020603050405020304" pitchFamily="18" charset="0"/>
            </a:endParaRPr>
          </a:p>
          <a:p>
            <a:r>
              <a:rPr lang="tr-TR" sz="2400" i="1" dirty="0" smtClean="0">
                <a:latin typeface="Times New Roman" panose="02020603050405020304" pitchFamily="18" charset="0"/>
                <a:cs typeface="Times New Roman" panose="02020603050405020304" pitchFamily="18" charset="0"/>
              </a:rPr>
              <a:t>önem verdiği </a:t>
            </a:r>
            <a:r>
              <a:rPr lang="tr-TR" sz="2400" i="1" dirty="0">
                <a:latin typeface="Times New Roman" panose="02020603050405020304" pitchFamily="18" charset="0"/>
                <a:cs typeface="Times New Roman" panose="02020603050405020304" pitchFamily="18" charset="0"/>
              </a:rPr>
              <a:t>meslek değerleriyle uyuşmasına da </a:t>
            </a:r>
            <a:endParaRPr lang="tr-TR" sz="2400" i="1" dirty="0" smtClean="0">
              <a:latin typeface="Times New Roman" panose="02020603050405020304" pitchFamily="18" charset="0"/>
              <a:cs typeface="Times New Roman" panose="02020603050405020304" pitchFamily="18" charset="0"/>
            </a:endParaRPr>
          </a:p>
          <a:p>
            <a:r>
              <a:rPr lang="tr-TR" sz="2400" i="1" dirty="0" smtClean="0">
                <a:latin typeface="Times New Roman" panose="02020603050405020304" pitchFamily="18" charset="0"/>
                <a:cs typeface="Times New Roman" panose="02020603050405020304" pitchFamily="18" charset="0"/>
              </a:rPr>
              <a:t>dikkat edilmiş </a:t>
            </a:r>
            <a:r>
              <a:rPr lang="tr-TR" sz="2400" i="1" dirty="0">
                <a:latin typeface="Times New Roman" panose="02020603050405020304" pitchFamily="18" charset="0"/>
                <a:cs typeface="Times New Roman" panose="02020603050405020304" pitchFamily="18" charset="0"/>
              </a:rPr>
              <a:t>olunur. </a:t>
            </a:r>
          </a:p>
        </p:txBody>
      </p:sp>
    </p:spTree>
    <p:extLst>
      <p:ext uri="{BB962C8B-B14F-4D97-AF65-F5344CB8AC3E}">
        <p14:creationId xmlns:p14="http://schemas.microsoft.com/office/powerpoint/2010/main" val="3300965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i="1" dirty="0" smtClean="0">
                <a:solidFill>
                  <a:schemeClr val="accent2"/>
                </a:solidFill>
                <a:latin typeface="Times New Roman" panose="02020603050405020304" pitchFamily="18" charset="0"/>
                <a:cs typeface="Times New Roman" panose="02020603050405020304" pitchFamily="18" charset="0"/>
              </a:rPr>
              <a:t>Aile - Cinsiyet</a:t>
            </a:r>
            <a:endParaRPr lang="tr-TR" i="1" dirty="0">
              <a:solidFill>
                <a:schemeClr val="accent2"/>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1097280" y="2257214"/>
            <a:ext cx="10058400" cy="4023360"/>
          </a:xfrm>
        </p:spPr>
        <p:txBody>
          <a:bodyPr/>
          <a:lstStyle/>
          <a:p>
            <a:r>
              <a:rPr lang="tr-TR" dirty="0" smtClean="0"/>
              <a:t>        </a:t>
            </a:r>
            <a:r>
              <a:rPr lang="tr-TR" sz="2400" i="1" dirty="0" smtClean="0">
                <a:latin typeface="Times New Roman" panose="02020603050405020304" pitchFamily="18" charset="0"/>
                <a:cs typeface="Times New Roman" panose="02020603050405020304" pitchFamily="18" charset="0"/>
              </a:rPr>
              <a:t>Meslek </a:t>
            </a:r>
            <a:r>
              <a:rPr lang="tr-TR" sz="2400" i="1" dirty="0">
                <a:latin typeface="Times New Roman" panose="02020603050405020304" pitchFamily="18" charset="0"/>
                <a:cs typeface="Times New Roman" panose="02020603050405020304" pitchFamily="18" charset="0"/>
              </a:rPr>
              <a:t>seçimini etkileyebilen faktörlerden biri de ailenin beklentileri, istekleri, mesleklere yönelik düşünce ve tutumlarıdır</a:t>
            </a:r>
            <a:r>
              <a:rPr lang="tr-TR" sz="2400" i="1" dirty="0" smtClean="0">
                <a:latin typeface="Times New Roman" panose="02020603050405020304" pitchFamily="18" charset="0"/>
                <a:cs typeface="Times New Roman" panose="02020603050405020304" pitchFamily="18" charset="0"/>
              </a:rPr>
              <a:t>.</a:t>
            </a:r>
          </a:p>
          <a:p>
            <a:endParaRPr lang="tr-TR" sz="2400" i="1" dirty="0">
              <a:latin typeface="Times New Roman" panose="02020603050405020304" pitchFamily="18" charset="0"/>
              <a:cs typeface="Times New Roman" panose="02020603050405020304" pitchFamily="18" charset="0"/>
            </a:endParaRPr>
          </a:p>
          <a:p>
            <a:r>
              <a:rPr lang="tr-TR" sz="2400" i="1" dirty="0" smtClean="0">
                <a:latin typeface="Times New Roman" panose="02020603050405020304" pitchFamily="18" charset="0"/>
                <a:cs typeface="Times New Roman" panose="02020603050405020304" pitchFamily="18" charset="0"/>
              </a:rPr>
              <a:t>        Bireyin </a:t>
            </a:r>
            <a:r>
              <a:rPr lang="tr-TR" sz="2400" i="1" dirty="0">
                <a:latin typeface="Times New Roman" panose="02020603050405020304" pitchFamily="18" charset="0"/>
                <a:cs typeface="Times New Roman" panose="02020603050405020304" pitchFamily="18" charset="0"/>
              </a:rPr>
              <a:t>cinsiyeti onun kariyer beklentisi, kariyer seçimi, kariyer yaşantısı ve çalışma tutumu gibi kariyerle ilgili pek çok özelliğini etkileme potansiyeli taşımaktadır</a:t>
            </a:r>
            <a:r>
              <a:rPr lang="tr-TR" sz="2400" i="1" dirty="0" smtClean="0">
                <a:latin typeface="Times New Roman" panose="02020603050405020304" pitchFamily="18" charset="0"/>
                <a:cs typeface="Times New Roman" panose="02020603050405020304" pitchFamily="18" charset="0"/>
              </a:rPr>
              <a:t>.</a:t>
            </a:r>
            <a:endParaRPr lang="tr-TR" sz="2400" i="1" dirty="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934111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i="1" dirty="0" smtClean="0">
                <a:solidFill>
                  <a:schemeClr val="accent2"/>
                </a:solidFill>
                <a:latin typeface="Times New Roman" panose="02020603050405020304" pitchFamily="18" charset="0"/>
                <a:cs typeface="Times New Roman" panose="02020603050405020304" pitchFamily="18" charset="0"/>
              </a:rPr>
              <a:t>Ekonomik Faktörler ve Dünyada Yaşanan Gelişmeler</a:t>
            </a:r>
            <a:endParaRPr lang="tr-TR" sz="3600" i="1" dirty="0">
              <a:solidFill>
                <a:schemeClr val="accent2"/>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lstStyle/>
          <a:p>
            <a:r>
              <a:rPr lang="tr-TR" i="1" dirty="0" smtClean="0">
                <a:latin typeface="Times New Roman" panose="02020603050405020304" pitchFamily="18" charset="0"/>
                <a:cs typeface="Times New Roman" panose="02020603050405020304" pitchFamily="18" charset="0"/>
              </a:rPr>
              <a:t>          </a:t>
            </a:r>
          </a:p>
          <a:p>
            <a:endParaRPr lang="tr-TR" sz="2400" i="1" dirty="0">
              <a:latin typeface="Times New Roman" panose="02020603050405020304" pitchFamily="18" charset="0"/>
              <a:cs typeface="Times New Roman" panose="02020603050405020304" pitchFamily="18" charset="0"/>
            </a:endParaRPr>
          </a:p>
          <a:p>
            <a:r>
              <a:rPr lang="tr-TR" sz="2400" i="1" dirty="0" smtClean="0">
                <a:latin typeface="Times New Roman" panose="02020603050405020304" pitchFamily="18" charset="0"/>
                <a:cs typeface="Times New Roman" panose="02020603050405020304" pitchFamily="18" charset="0"/>
              </a:rPr>
              <a:t>       Toplum </a:t>
            </a:r>
            <a:r>
              <a:rPr lang="tr-TR" sz="2400" i="1" dirty="0">
                <a:latin typeface="Times New Roman" panose="02020603050405020304" pitchFamily="18" charset="0"/>
                <a:cs typeface="Times New Roman" panose="02020603050405020304" pitchFamily="18" charset="0"/>
              </a:rPr>
              <a:t>içerisinde ihtiyaç duyulan meslekler, meslek elemanlarına duyulan ihtiyaç, istihdam oranları meslek seçimini etkileyen faktörler arasında sayılmaktadır. Teknolojik gelişmeler ve dünyada yaşanan güncel olaylar mesleklere duyulan ihtiyacın değişmesine, yeni mesleklerin ortaya çıkmasına ve bazı mesleklerin eski popülerliğini kaybetmesine sebep olabilir.</a:t>
            </a:r>
          </a:p>
        </p:txBody>
      </p:sp>
    </p:spTree>
    <p:extLst>
      <p:ext uri="{BB962C8B-B14F-4D97-AF65-F5344CB8AC3E}">
        <p14:creationId xmlns:p14="http://schemas.microsoft.com/office/powerpoint/2010/main" val="1952632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124877"/>
            <a:ext cx="10058400" cy="1450757"/>
          </a:xfrm>
        </p:spPr>
        <p:txBody>
          <a:bodyPr>
            <a:normAutofit/>
          </a:bodyPr>
          <a:lstStyle/>
          <a:p>
            <a:pPr algn="ctr"/>
            <a:r>
              <a:rPr lang="tr-TR" sz="3600" i="1" dirty="0" smtClean="0">
                <a:solidFill>
                  <a:schemeClr val="accent1">
                    <a:lumMod val="75000"/>
                  </a:schemeClr>
                </a:solidFill>
                <a:latin typeface="Times New Roman" panose="02020603050405020304" pitchFamily="18" charset="0"/>
                <a:cs typeface="Times New Roman" panose="02020603050405020304" pitchFamily="18" charset="0"/>
              </a:rPr>
              <a:t>Meslek Seçiminde Dikkat Edilmesi Gerekenler</a:t>
            </a:r>
            <a:endParaRPr lang="tr-TR" sz="3600" i="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1097280" y="1921499"/>
            <a:ext cx="10058400" cy="4023360"/>
          </a:xfrm>
        </p:spPr>
        <p:txBody>
          <a:bodyPr/>
          <a:lstStyle/>
          <a:p>
            <a:r>
              <a:rPr lang="tr-TR" i="1" dirty="0" smtClean="0">
                <a:latin typeface="Times New Roman" panose="02020603050405020304" pitchFamily="18" charset="0"/>
                <a:cs typeface="Times New Roman" panose="02020603050405020304" pitchFamily="18" charset="0"/>
              </a:rPr>
              <a:t>1) İlgi ve yeteneğini keşfet. </a:t>
            </a:r>
          </a:p>
          <a:p>
            <a:r>
              <a:rPr lang="tr-TR" i="1" dirty="0">
                <a:latin typeface="Times New Roman" panose="02020603050405020304" pitchFamily="18" charset="0"/>
                <a:cs typeface="Times New Roman" panose="02020603050405020304" pitchFamily="18" charset="0"/>
              </a:rPr>
              <a:t> </a:t>
            </a:r>
            <a:r>
              <a:rPr lang="tr-TR" i="1" dirty="0" smtClean="0">
                <a:latin typeface="Times New Roman" panose="02020603050405020304" pitchFamily="18" charset="0"/>
                <a:cs typeface="Times New Roman" panose="02020603050405020304" pitchFamily="18" charset="0"/>
              </a:rPr>
              <a:t> - Yani kendini tanı.</a:t>
            </a:r>
          </a:p>
          <a:p>
            <a:endParaRPr lang="tr-TR" i="1" dirty="0" smtClean="0">
              <a:latin typeface="Times New Roman" panose="02020603050405020304" pitchFamily="18" charset="0"/>
              <a:cs typeface="Times New Roman" panose="02020603050405020304" pitchFamily="18" charset="0"/>
            </a:endParaRPr>
          </a:p>
          <a:p>
            <a:r>
              <a:rPr lang="tr-TR" i="1" dirty="0" smtClean="0">
                <a:latin typeface="Times New Roman" panose="02020603050405020304" pitchFamily="18" charset="0"/>
                <a:cs typeface="Times New Roman" panose="02020603050405020304" pitchFamily="18" charset="0"/>
              </a:rPr>
              <a:t>2) </a:t>
            </a:r>
            <a:r>
              <a:rPr lang="tr-TR" i="1" dirty="0">
                <a:latin typeface="Times New Roman" panose="02020603050405020304" pitchFamily="18" charset="0"/>
                <a:cs typeface="Times New Roman" panose="02020603050405020304" pitchFamily="18" charset="0"/>
              </a:rPr>
              <a:t>Meslekleri </a:t>
            </a:r>
            <a:r>
              <a:rPr lang="tr-TR" i="1" dirty="0" smtClean="0">
                <a:latin typeface="Times New Roman" panose="02020603050405020304" pitchFamily="18" charset="0"/>
                <a:cs typeface="Times New Roman" panose="02020603050405020304" pitchFamily="18" charset="0"/>
              </a:rPr>
              <a:t>araştır. </a:t>
            </a:r>
          </a:p>
          <a:p>
            <a:r>
              <a:rPr lang="tr-TR" i="1" dirty="0">
                <a:latin typeface="Times New Roman" panose="02020603050405020304" pitchFamily="18" charset="0"/>
                <a:cs typeface="Times New Roman" panose="02020603050405020304" pitchFamily="18" charset="0"/>
              </a:rPr>
              <a:t> </a:t>
            </a:r>
            <a:r>
              <a:rPr lang="tr-TR" i="1" dirty="0" smtClean="0">
                <a:latin typeface="Times New Roman" panose="02020603050405020304" pitchFamily="18" charset="0"/>
                <a:cs typeface="Times New Roman" panose="02020603050405020304" pitchFamily="18" charset="0"/>
              </a:rPr>
              <a:t> - Hangi meslekte daha başarılı olacağını düşünüyorsun?</a:t>
            </a:r>
          </a:p>
          <a:p>
            <a:r>
              <a:rPr lang="tr-TR" i="1" dirty="0">
                <a:latin typeface="Times New Roman" panose="02020603050405020304" pitchFamily="18" charset="0"/>
                <a:cs typeface="Times New Roman" panose="02020603050405020304" pitchFamily="18" charset="0"/>
              </a:rPr>
              <a:t> </a:t>
            </a:r>
            <a:r>
              <a:rPr lang="tr-TR" i="1" dirty="0" smtClean="0">
                <a:latin typeface="Times New Roman" panose="02020603050405020304" pitchFamily="18" charset="0"/>
                <a:cs typeface="Times New Roman" panose="02020603050405020304" pitchFamily="18" charset="0"/>
              </a:rPr>
              <a:t> - Meslekleri yeteri kadar tanıyor musun?</a:t>
            </a:r>
          </a:p>
          <a:p>
            <a:endParaRPr lang="tr-TR" i="1" dirty="0" smtClean="0">
              <a:latin typeface="Times New Roman" panose="02020603050405020304" pitchFamily="18" charset="0"/>
              <a:cs typeface="Times New Roman" panose="02020603050405020304" pitchFamily="18" charset="0"/>
            </a:endParaRPr>
          </a:p>
          <a:p>
            <a:r>
              <a:rPr lang="tr-TR" i="1" dirty="0" smtClean="0">
                <a:latin typeface="Times New Roman" panose="02020603050405020304" pitchFamily="18" charset="0"/>
                <a:cs typeface="Times New Roman" panose="02020603050405020304" pitchFamily="18" charset="0"/>
              </a:rPr>
              <a:t>3) Seçmek istediğiniz mesleği iyice araştır.</a:t>
            </a:r>
          </a:p>
          <a:p>
            <a:r>
              <a:rPr lang="tr-TR" i="1" dirty="0" smtClean="0">
                <a:latin typeface="Times New Roman" panose="02020603050405020304" pitchFamily="18" charset="0"/>
                <a:cs typeface="Times New Roman" panose="02020603050405020304" pitchFamily="18" charset="0"/>
              </a:rPr>
              <a:t>  - Gerçekten ilerde yapmak istediğin meslek bu mu?</a:t>
            </a:r>
          </a:p>
          <a:p>
            <a:endParaRPr lang="tr-TR" i="1" dirty="0" smtClean="0">
              <a:latin typeface="Times New Roman" panose="02020603050405020304" pitchFamily="18" charset="0"/>
              <a:cs typeface="Times New Roman" panose="02020603050405020304" pitchFamily="18" charset="0"/>
            </a:endParaRPr>
          </a:p>
          <a:p>
            <a:endParaRPr lang="tr-TR"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7421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2226</TotalTime>
  <Words>493</Words>
  <Application>Microsoft Office PowerPoint</Application>
  <PresentationFormat>Geniş ekran</PresentationFormat>
  <Paragraphs>90</Paragraphs>
  <Slides>13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13</vt:i4>
      </vt:variant>
    </vt:vector>
  </HeadingPairs>
  <TitlesOfParts>
    <vt:vector size="18" baseType="lpstr">
      <vt:lpstr>Arial</vt:lpstr>
      <vt:lpstr>Calibri</vt:lpstr>
      <vt:lpstr>Calibri Light</vt:lpstr>
      <vt:lpstr>Times New Roman</vt:lpstr>
      <vt:lpstr>Geçmişe bakış</vt:lpstr>
      <vt:lpstr>   Meslek  Seçimi   Meslek Seçimini Etkileyen Faktörler</vt:lpstr>
      <vt:lpstr>Meslek Nedir?</vt:lpstr>
      <vt:lpstr>Meslek seçimini etkileyen faktörler nelerdir?</vt:lpstr>
      <vt:lpstr>Yetenek - İlgi </vt:lpstr>
      <vt:lpstr>Kişilik Özellikleri</vt:lpstr>
      <vt:lpstr>Meslek Değerleri</vt:lpstr>
      <vt:lpstr>Aile - Cinsiyet</vt:lpstr>
      <vt:lpstr>Ekonomik Faktörler ve Dünyada Yaşanan Gelişmeler</vt:lpstr>
      <vt:lpstr>Meslek Seçiminde Dikkat Edilmesi Gerekenler</vt:lpstr>
      <vt:lpstr>Meslek Seçiminde Dikkat Edilmesi Gerekenler</vt:lpstr>
      <vt:lpstr>PowerPoint Sunusu</vt:lpstr>
      <vt:lpstr>Meslek Seçiminde Yapılan Hatalar</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mervepul.m@gmail.com</dc:creator>
  <cp:lastModifiedBy>mervepul.m@gmail.com</cp:lastModifiedBy>
  <cp:revision>47</cp:revision>
  <dcterms:created xsi:type="dcterms:W3CDTF">2021-05-12T10:01:20Z</dcterms:created>
  <dcterms:modified xsi:type="dcterms:W3CDTF">2022-02-13T18:15:39Z</dcterms:modified>
</cp:coreProperties>
</file>