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3" r:id="rId5"/>
    <p:sldId id="271" r:id="rId6"/>
    <p:sldId id="264" r:id="rId7"/>
    <p:sldId id="265" r:id="rId8"/>
    <p:sldId id="259" r:id="rId9"/>
    <p:sldId id="260" r:id="rId10"/>
    <p:sldId id="269" r:id="rId11"/>
    <p:sldId id="261" r:id="rId12"/>
    <p:sldId id="270" r:id="rId13"/>
    <p:sldId id="262" r:id="rId14"/>
    <p:sldId id="272" r:id="rId15"/>
    <p:sldId id="266" r:id="rId16"/>
    <p:sldId id="267" r:id="rId17"/>
    <p:sldId id="268"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660"/>
  </p:normalViewPr>
  <p:slideViewPr>
    <p:cSldViewPr snapToGrid="0">
      <p:cViewPr varScale="1">
        <p:scale>
          <a:sx n="84" d="100"/>
          <a:sy n="84" d="100"/>
        </p:scale>
        <p:origin x="51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lgn="l">
              <a:defRPr/>
            </a:lvl1pPr>
          </a:lstStyle>
          <a:p>
            <a:fld id="{D62CA6FB-E380-42BF-991E-F70641C0BE77}" type="datetimeFigureOut">
              <a:rPr lang="tr-TR" smtClean="0"/>
              <a:t>11.05.2022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FF3340-3297-44B1-8942-791054581EA4}"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532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62CA6FB-E380-42BF-991E-F70641C0BE77}" type="datetimeFigureOut">
              <a:rPr lang="tr-TR" smtClean="0"/>
              <a:t>11.05.2022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FF3340-3297-44B1-8942-791054581EA4}" type="slidenum">
              <a:rPr lang="tr-TR" smtClean="0"/>
              <a:t>‹#›</a:t>
            </a:fld>
            <a:endParaRPr lang="tr-TR"/>
          </a:p>
        </p:txBody>
      </p:sp>
    </p:spTree>
    <p:extLst>
      <p:ext uri="{BB962C8B-B14F-4D97-AF65-F5344CB8AC3E}">
        <p14:creationId xmlns:p14="http://schemas.microsoft.com/office/powerpoint/2010/main" val="282726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62CA6FB-E380-42BF-991E-F70641C0BE77}" type="datetimeFigureOut">
              <a:rPr lang="tr-TR" smtClean="0"/>
              <a:t>11.05.2022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FF3340-3297-44B1-8942-791054581EA4}" type="slidenum">
              <a:rPr lang="tr-TR" smtClean="0"/>
              <a:t>‹#›</a:t>
            </a:fld>
            <a:endParaRPr lang="tr-T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0062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62CA6FB-E380-42BF-991E-F70641C0BE77}" type="datetimeFigureOut">
              <a:rPr lang="tr-TR" smtClean="0"/>
              <a:t>11.05.2022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FF3340-3297-44B1-8942-791054581EA4}" type="slidenum">
              <a:rPr lang="tr-TR" smtClean="0"/>
              <a:t>‹#›</a:t>
            </a:fld>
            <a:endParaRPr lang="tr-TR"/>
          </a:p>
        </p:txBody>
      </p:sp>
    </p:spTree>
    <p:extLst>
      <p:ext uri="{BB962C8B-B14F-4D97-AF65-F5344CB8AC3E}">
        <p14:creationId xmlns:p14="http://schemas.microsoft.com/office/powerpoint/2010/main" val="4205642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62CA6FB-E380-42BF-991E-F70641C0BE77}" type="datetimeFigureOut">
              <a:rPr lang="tr-TR" smtClean="0"/>
              <a:t>11.05.2022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FF3340-3297-44B1-8942-791054581EA4}"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0813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62CA6FB-E380-42BF-991E-F70641C0BE77}" type="datetimeFigureOut">
              <a:rPr lang="tr-TR" smtClean="0"/>
              <a:t>11.05.2022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8FF3340-3297-44B1-8942-791054581EA4}" type="slidenum">
              <a:rPr lang="tr-TR" smtClean="0"/>
              <a:t>‹#›</a:t>
            </a:fld>
            <a:endParaRPr lang="tr-TR"/>
          </a:p>
        </p:txBody>
      </p:sp>
    </p:spTree>
    <p:extLst>
      <p:ext uri="{BB962C8B-B14F-4D97-AF65-F5344CB8AC3E}">
        <p14:creationId xmlns:p14="http://schemas.microsoft.com/office/powerpoint/2010/main" val="343090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24128" y="2967788"/>
            <a:ext cx="4754880" cy="33415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tr-TR" smtClean="0"/>
              <a:t>Asıl metin stillerini düzenlemek için tıklatın</a:t>
            </a:r>
          </a:p>
        </p:txBody>
      </p:sp>
      <p:sp>
        <p:nvSpPr>
          <p:cNvPr id="6" name="Content Placeholder 5"/>
          <p:cNvSpPr>
            <a:spLocks noGrp="1"/>
          </p:cNvSpPr>
          <p:nvPr>
            <p:ph sz="quarter" idx="4"/>
          </p:nvPr>
        </p:nvSpPr>
        <p:spPr>
          <a:xfrm>
            <a:off x="5990888" y="2967788"/>
            <a:ext cx="4754880" cy="33415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62CA6FB-E380-42BF-991E-F70641C0BE77}" type="datetimeFigureOut">
              <a:rPr lang="tr-TR" smtClean="0"/>
              <a:t>11.05.2022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8FF3340-3297-44B1-8942-791054581EA4}" type="slidenum">
              <a:rPr lang="tr-TR" smtClean="0"/>
              <a:t>‹#›</a:t>
            </a:fld>
            <a:endParaRPr lang="tr-TR"/>
          </a:p>
        </p:txBody>
      </p:sp>
    </p:spTree>
    <p:extLst>
      <p:ext uri="{BB962C8B-B14F-4D97-AF65-F5344CB8AC3E}">
        <p14:creationId xmlns:p14="http://schemas.microsoft.com/office/powerpoint/2010/main" val="2043897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62CA6FB-E380-42BF-991E-F70641C0BE77}" type="datetimeFigureOut">
              <a:rPr lang="tr-TR" smtClean="0"/>
              <a:t>11.05.2022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8FF3340-3297-44B1-8942-791054581EA4}" type="slidenum">
              <a:rPr lang="tr-TR" smtClean="0"/>
              <a:t>‹#›</a:t>
            </a:fld>
            <a:endParaRPr lang="tr-TR"/>
          </a:p>
        </p:txBody>
      </p:sp>
    </p:spTree>
    <p:extLst>
      <p:ext uri="{BB962C8B-B14F-4D97-AF65-F5344CB8AC3E}">
        <p14:creationId xmlns:p14="http://schemas.microsoft.com/office/powerpoint/2010/main" val="1505023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2CA6FB-E380-42BF-991E-F70641C0BE77}" type="datetimeFigureOut">
              <a:rPr lang="tr-TR" smtClean="0"/>
              <a:t>11.05.2022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8FF3340-3297-44B1-8942-791054581EA4}" type="slidenum">
              <a:rPr lang="tr-TR" smtClean="0"/>
              <a:t>‹#›</a:t>
            </a:fld>
            <a:endParaRPr lang="tr-TR"/>
          </a:p>
        </p:txBody>
      </p:sp>
    </p:spTree>
    <p:extLst>
      <p:ext uri="{BB962C8B-B14F-4D97-AF65-F5344CB8AC3E}">
        <p14:creationId xmlns:p14="http://schemas.microsoft.com/office/powerpoint/2010/main" val="1477329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tr-TR" smtClean="0"/>
              <a:t>Asıl başlık stili için tıklatın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62CA6FB-E380-42BF-991E-F70641C0BE77}" type="datetimeFigureOut">
              <a:rPr lang="tr-TR" smtClean="0"/>
              <a:t>11.05.2022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8FF3340-3297-44B1-8942-791054581EA4}" type="slidenum">
              <a:rPr lang="tr-TR" smtClean="0"/>
              <a:t>‹#›</a:t>
            </a:fld>
            <a:endParaRPr lang="tr-TR"/>
          </a:p>
        </p:txBody>
      </p:sp>
    </p:spTree>
    <p:extLst>
      <p:ext uri="{BB962C8B-B14F-4D97-AF65-F5344CB8AC3E}">
        <p14:creationId xmlns:p14="http://schemas.microsoft.com/office/powerpoint/2010/main" val="3462553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62CA6FB-E380-42BF-991E-F70641C0BE77}" type="datetimeFigureOut">
              <a:rPr lang="tr-TR" smtClean="0"/>
              <a:t>11.05.2022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8FF3340-3297-44B1-8942-791054581EA4}"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5451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62CA6FB-E380-42BF-991E-F70641C0BE77}" type="datetimeFigureOut">
              <a:rPr lang="tr-TR" smtClean="0"/>
              <a:t>11.05.2022</a:t>
            </a:fld>
            <a:endParaRPr lang="tr-T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tr-T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8FF3340-3297-44B1-8942-791054581EA4}" type="slidenum">
              <a:rPr lang="tr-TR" smtClean="0"/>
              <a:t>‹#›</a:t>
            </a:fld>
            <a:endParaRPr lang="tr-T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278537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i="1" dirty="0" smtClean="0">
                <a:solidFill>
                  <a:srgbClr val="0070C0"/>
                </a:solidFill>
              </a:rPr>
              <a:t>Sınav kaygısı</a:t>
            </a:r>
            <a:endParaRPr lang="tr-TR" b="1" i="1" dirty="0">
              <a:solidFill>
                <a:srgbClr val="0070C0"/>
              </a:solidFill>
            </a:endParaRPr>
          </a:p>
        </p:txBody>
      </p:sp>
      <p:sp>
        <p:nvSpPr>
          <p:cNvPr id="3" name="Alt Başlık 2"/>
          <p:cNvSpPr>
            <a:spLocks noGrp="1"/>
          </p:cNvSpPr>
          <p:nvPr>
            <p:ph type="subTitle" idx="1"/>
          </p:nvPr>
        </p:nvSpPr>
        <p:spPr/>
        <p:txBody>
          <a:bodyPr/>
          <a:lstStyle/>
          <a:p>
            <a:r>
              <a:rPr lang="tr-TR" i="1" u="sng" dirty="0" smtClean="0"/>
              <a:t>Psk. Danışman Merve PUL</a:t>
            </a:r>
            <a:endParaRPr lang="tr-TR" i="1" u="sng" dirty="0"/>
          </a:p>
        </p:txBody>
      </p:sp>
    </p:spTree>
    <p:extLst>
      <p:ext uri="{BB962C8B-B14F-4D97-AF65-F5344CB8AC3E}">
        <p14:creationId xmlns:p14="http://schemas.microsoft.com/office/powerpoint/2010/main" val="2138599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09323" y="2493264"/>
            <a:ext cx="9720073" cy="4023360"/>
          </a:xfrm>
        </p:spPr>
        <p:txBody>
          <a:bodyPr/>
          <a:lstStyle/>
          <a:p>
            <a:r>
              <a:rPr lang="tr-TR" dirty="0"/>
              <a:t>- Beynimiz doğru düşünmeye yatkın olduğu için altı çizili sözcükleri zaman zaman yanlış okuyabilmektedir. Bu yüzden bu özellikleri içeren sorularda dikkatli olunmalıdır</a:t>
            </a:r>
            <a:r>
              <a:rPr lang="tr-TR" dirty="0" smtClean="0"/>
              <a:t>.</a:t>
            </a:r>
          </a:p>
          <a:p>
            <a:endParaRPr lang="tr-TR" dirty="0"/>
          </a:p>
          <a:p>
            <a:r>
              <a:rPr lang="tr-TR" dirty="0"/>
              <a:t>- İki şık arasında uzun süre kalmak beyni yormaktadır. Ve kararsızlık da beraberinde kaygıyı tetikleyeceği için bireyler belli bir soruda takılıp kalabilmektedir. Böyle durumlarda soru ile inatlaşmadan akla ilk geleni işaretlemek daha mantıklı olabilir.</a:t>
            </a:r>
          </a:p>
          <a:p>
            <a:endParaRPr lang="tr-TR" dirty="0"/>
          </a:p>
        </p:txBody>
      </p:sp>
    </p:spTree>
    <p:extLst>
      <p:ext uri="{BB962C8B-B14F-4D97-AF65-F5344CB8AC3E}">
        <p14:creationId xmlns:p14="http://schemas.microsoft.com/office/powerpoint/2010/main" val="471067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51996" y="1918498"/>
            <a:ext cx="9720073" cy="4023360"/>
          </a:xfrm>
        </p:spPr>
        <p:txBody>
          <a:bodyPr>
            <a:normAutofit/>
          </a:bodyPr>
          <a:lstStyle/>
          <a:p>
            <a:r>
              <a:rPr lang="tr-TR" dirty="0" smtClean="0"/>
              <a:t>- Sınavdaki soruların bir kısmı çok kolaydır. Ve kolay soru insan beynini ilginç bir şekilde yorar. Burada basit düşünmek gerekir. Bu kadar kolay olamaz ya da kesin altında bir şeyler var gibi düşünceler kaygıyı tetiklemektedir.</a:t>
            </a:r>
          </a:p>
          <a:p>
            <a:endParaRPr lang="tr-TR" dirty="0" smtClean="0"/>
          </a:p>
          <a:p>
            <a:r>
              <a:rPr lang="tr-TR" dirty="0" smtClean="0"/>
              <a:t>- Yarım okumak bütünselliği bozar ve bu durum bilinçdışında kaygı oluşturur. Bu yüzden sınavda bütün şıklar okunmalıdır. Sorularda bazen doğruyu değil en doğruyu sordukları için bu yöntem sürpriz sonuçları en aza indirecektir.</a:t>
            </a:r>
            <a:endParaRPr lang="tr-TR" dirty="0"/>
          </a:p>
          <a:p>
            <a:endParaRPr lang="tr-TR" dirty="0"/>
          </a:p>
        </p:txBody>
      </p:sp>
    </p:spTree>
    <p:extLst>
      <p:ext uri="{BB962C8B-B14F-4D97-AF65-F5344CB8AC3E}">
        <p14:creationId xmlns:p14="http://schemas.microsoft.com/office/powerpoint/2010/main" val="2997603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98002" y="1989909"/>
            <a:ext cx="9720073" cy="4023360"/>
          </a:xfrm>
        </p:spPr>
        <p:txBody>
          <a:bodyPr/>
          <a:lstStyle/>
          <a:p>
            <a:r>
              <a:rPr lang="tr-TR" dirty="0"/>
              <a:t>- Sınavlardan önce ortalama bir kahvaltı yapılmalı, mide çok fazla doldurulmamalıdır</a:t>
            </a:r>
            <a:r>
              <a:rPr lang="tr-TR" dirty="0" smtClean="0"/>
              <a:t>.</a:t>
            </a:r>
          </a:p>
          <a:p>
            <a:endParaRPr lang="tr-TR" dirty="0"/>
          </a:p>
          <a:p>
            <a:r>
              <a:rPr lang="tr-TR" dirty="0"/>
              <a:t>- Düzenli uyku öğrenmede önemlidir. Kişi her zaman kaçta yatıyorsa sınavdan önceki akşam da o saatte yatmalıdır</a:t>
            </a:r>
            <a:r>
              <a:rPr lang="tr-TR" dirty="0" smtClean="0"/>
              <a:t>.</a:t>
            </a:r>
          </a:p>
          <a:p>
            <a:endParaRPr lang="tr-TR" dirty="0"/>
          </a:p>
          <a:p>
            <a:r>
              <a:rPr lang="tr-TR" dirty="0"/>
              <a:t>- Kişi kendi arkadaşlarının vereceği tepkilere odaklanırsa kaygısı yine artacaktır.</a:t>
            </a:r>
          </a:p>
          <a:p>
            <a:endParaRPr lang="tr-TR" dirty="0"/>
          </a:p>
        </p:txBody>
      </p:sp>
    </p:spTree>
    <p:extLst>
      <p:ext uri="{BB962C8B-B14F-4D97-AF65-F5344CB8AC3E}">
        <p14:creationId xmlns:p14="http://schemas.microsoft.com/office/powerpoint/2010/main" val="2089958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66087" y="2181061"/>
            <a:ext cx="9720073" cy="4023360"/>
          </a:xfrm>
        </p:spPr>
        <p:txBody>
          <a:bodyPr>
            <a:normAutofit/>
          </a:bodyPr>
          <a:lstStyle/>
          <a:p>
            <a:r>
              <a:rPr lang="tr-TR" dirty="0" smtClean="0"/>
              <a:t>- Sınava ‘’bir yeri kazanayım’’ ya da ‘’diplomam olsun’’ gibi isteklerle, kendi geleceğiniz için bir şeye odaklanarak girerseniz başarılı olma ihtimaliniz artar.</a:t>
            </a:r>
          </a:p>
          <a:p>
            <a:endParaRPr lang="tr-TR" dirty="0" smtClean="0"/>
          </a:p>
          <a:p>
            <a:r>
              <a:rPr lang="tr-TR" dirty="0" smtClean="0"/>
              <a:t>- Büyük sınavlarda son 24 saati ders çalışarak değil, dinlenerek geçirmek daha verimli olacaktır.</a:t>
            </a:r>
            <a:endParaRPr lang="tr-TR" dirty="0"/>
          </a:p>
        </p:txBody>
      </p:sp>
    </p:spTree>
    <p:extLst>
      <p:ext uri="{BB962C8B-B14F-4D97-AF65-F5344CB8AC3E}">
        <p14:creationId xmlns:p14="http://schemas.microsoft.com/office/powerpoint/2010/main" val="882764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ınav Kaygısı İle Başa Çıkma Yolları 2021 | Şanlıurfa Psikolog Faruk CES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4694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solidFill>
                  <a:schemeClr val="accent2">
                    <a:lumMod val="75000"/>
                  </a:schemeClr>
                </a:solidFill>
              </a:rPr>
              <a:t>Bazı </a:t>
            </a:r>
            <a:r>
              <a:rPr lang="tr-TR" sz="3200" dirty="0" err="1" smtClean="0">
                <a:solidFill>
                  <a:schemeClr val="accent2">
                    <a:lumMod val="75000"/>
                  </a:schemeClr>
                </a:solidFill>
              </a:rPr>
              <a:t>cümlelerİ</a:t>
            </a:r>
            <a:r>
              <a:rPr lang="tr-TR" sz="3200" dirty="0" smtClean="0">
                <a:solidFill>
                  <a:schemeClr val="accent2">
                    <a:lumMod val="75000"/>
                  </a:schemeClr>
                </a:solidFill>
              </a:rPr>
              <a:t> daha sık </a:t>
            </a:r>
            <a:r>
              <a:rPr lang="tr-TR" sz="3200" dirty="0" err="1" smtClean="0">
                <a:solidFill>
                  <a:schemeClr val="accent2">
                    <a:lumMod val="75000"/>
                  </a:schemeClr>
                </a:solidFill>
              </a:rPr>
              <a:t>tekrarlayabİLİRİZ</a:t>
            </a:r>
            <a:r>
              <a:rPr lang="tr-TR" sz="3200" dirty="0" smtClean="0">
                <a:solidFill>
                  <a:schemeClr val="accent2">
                    <a:lumMod val="75000"/>
                  </a:schemeClr>
                </a:solidFill>
                <a:sym typeface="Wingdings" panose="05000000000000000000" pitchFamily="2" charset="2"/>
              </a:rPr>
              <a:t></a:t>
            </a:r>
            <a:endParaRPr lang="tr-TR" sz="3200" dirty="0">
              <a:solidFill>
                <a:schemeClr val="accent2">
                  <a:lumMod val="75000"/>
                </a:schemeClr>
              </a:solidFill>
            </a:endParaRPr>
          </a:p>
        </p:txBody>
      </p:sp>
      <p:sp>
        <p:nvSpPr>
          <p:cNvPr id="3" name="İçerik Yer Tutucusu 2"/>
          <p:cNvSpPr>
            <a:spLocks noGrp="1"/>
          </p:cNvSpPr>
          <p:nvPr>
            <p:ph idx="1"/>
          </p:nvPr>
        </p:nvSpPr>
        <p:spPr/>
        <p:txBody>
          <a:bodyPr/>
          <a:lstStyle/>
          <a:p>
            <a:r>
              <a:rPr lang="tr-TR" dirty="0" smtClean="0"/>
              <a:t>- Yapmak değil, yapmaya çalışmak benim elimde. Ben elimden gelenin en iyisini yapmaya çalışabilirim. Ve elimden gelen her zaman en iyisi olmak zorunda değil.</a:t>
            </a:r>
          </a:p>
          <a:p>
            <a:endParaRPr lang="tr-TR" dirty="0" smtClean="0"/>
          </a:p>
          <a:p>
            <a:r>
              <a:rPr lang="tr-TR" dirty="0" smtClean="0"/>
              <a:t>- Alacağım sonuç yalnızca sınavın değerlendirmesi, benim değil. Bir sınav sonucu benim değerimi belirleyemez ya da ölçemez.</a:t>
            </a:r>
          </a:p>
          <a:p>
            <a:endParaRPr lang="tr-TR" dirty="0" smtClean="0"/>
          </a:p>
          <a:p>
            <a:r>
              <a:rPr lang="tr-TR" dirty="0" smtClean="0"/>
              <a:t>- Sınavda ben değil benim ders çalışma davranışım başarısız oldu.</a:t>
            </a:r>
            <a:endParaRPr lang="tr-TR" dirty="0"/>
          </a:p>
        </p:txBody>
      </p:sp>
    </p:spTree>
    <p:extLst>
      <p:ext uri="{BB962C8B-B14F-4D97-AF65-F5344CB8AC3E}">
        <p14:creationId xmlns:p14="http://schemas.microsoft.com/office/powerpoint/2010/main" val="937428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1545" y="1676400"/>
            <a:ext cx="9720073" cy="4023360"/>
          </a:xfrm>
        </p:spPr>
        <p:txBody>
          <a:bodyPr>
            <a:normAutofit fontScale="92500" lnSpcReduction="10000"/>
          </a:bodyPr>
          <a:lstStyle/>
          <a:p>
            <a:r>
              <a:rPr lang="tr-TR" dirty="0" smtClean="0"/>
              <a:t>- Sınavın sonucunun ne olacağı sadece bana bağlı değil, bana bağlı olan kısım ders çalışmam; bu çalışmam sonucunda ne olacağını kestiremeyebilirim</a:t>
            </a:r>
            <a:r>
              <a:rPr lang="tr-TR" dirty="0" smtClean="0"/>
              <a:t>.</a:t>
            </a:r>
          </a:p>
          <a:p>
            <a:endParaRPr lang="tr-TR" dirty="0" smtClean="0"/>
          </a:p>
          <a:p>
            <a:r>
              <a:rPr lang="tr-TR" dirty="0" smtClean="0"/>
              <a:t>- Dikkatim dağılabilir, ben dikkatimi ekonomik kullanmaya çalışayım</a:t>
            </a:r>
            <a:r>
              <a:rPr lang="tr-TR" dirty="0" smtClean="0"/>
              <a:t>.</a:t>
            </a:r>
          </a:p>
          <a:p>
            <a:endParaRPr lang="tr-TR" dirty="0" smtClean="0"/>
          </a:p>
          <a:p>
            <a:r>
              <a:rPr lang="tr-TR" dirty="0" smtClean="0"/>
              <a:t>- Sınavda başarılı olup olmamayı düşünmek yerine elimden geleni yapmaya çalışabilirim. Bu da ders çalışmak. Ders çalışmak benim soruları yapma şansımı artırır, bu da sınavı kazanma şansımı</a:t>
            </a:r>
            <a:r>
              <a:rPr lang="tr-TR" dirty="0" smtClean="0"/>
              <a:t>.</a:t>
            </a:r>
          </a:p>
          <a:p>
            <a:endParaRPr lang="tr-TR" dirty="0" smtClean="0"/>
          </a:p>
          <a:p>
            <a:r>
              <a:rPr lang="tr-TR" dirty="0" smtClean="0"/>
              <a:t>- Sınavın sonucunu düşünerek değil, elimden geleni yaparak değiştirebilirim, bunları düşünerek ancak zaman kaybederim.</a:t>
            </a:r>
            <a:endParaRPr lang="tr-TR" dirty="0"/>
          </a:p>
        </p:txBody>
      </p:sp>
    </p:spTree>
    <p:extLst>
      <p:ext uri="{BB962C8B-B14F-4D97-AF65-F5344CB8AC3E}">
        <p14:creationId xmlns:p14="http://schemas.microsoft.com/office/powerpoint/2010/main" val="2702965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4K ve HD Taça do troféu Stok Videoları, Telifsiz Stok Vide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3368" y="3795088"/>
            <a:ext cx="4748492" cy="2671027"/>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14:hiddenFill xmlns:a14="http://schemas.microsoft.com/office/drawing/2010/main">
                <a:solidFill>
                  <a:srgbClr val="FFFFFF"/>
                </a:solidFill>
              </a14:hiddenFill>
            </a:ext>
          </a:extLst>
        </p:spPr>
      </p:pic>
      <p:sp>
        <p:nvSpPr>
          <p:cNvPr id="2" name="Unvan 1"/>
          <p:cNvSpPr>
            <a:spLocks noGrp="1"/>
          </p:cNvSpPr>
          <p:nvPr>
            <p:ph type="title"/>
          </p:nvPr>
        </p:nvSpPr>
        <p:spPr/>
        <p:txBody>
          <a:bodyPr/>
          <a:lstStyle/>
          <a:p>
            <a:r>
              <a:rPr lang="tr-TR" dirty="0" smtClean="0">
                <a:solidFill>
                  <a:schemeClr val="accent2">
                    <a:lumMod val="75000"/>
                  </a:schemeClr>
                </a:solidFill>
              </a:rPr>
              <a:t>BİR </a:t>
            </a:r>
            <a:r>
              <a:rPr lang="tr-TR" dirty="0" err="1" smtClean="0">
                <a:solidFill>
                  <a:schemeClr val="accent2">
                    <a:lumMod val="75000"/>
                  </a:schemeClr>
                </a:solidFill>
              </a:rPr>
              <a:t>teknİK</a:t>
            </a:r>
            <a:r>
              <a:rPr lang="tr-TR" dirty="0" smtClean="0">
                <a:solidFill>
                  <a:schemeClr val="accent2">
                    <a:lumMod val="75000"/>
                  </a:schemeClr>
                </a:solidFill>
              </a:rPr>
              <a:t>: </a:t>
            </a:r>
            <a:r>
              <a:rPr lang="tr-TR" dirty="0" err="1" smtClean="0">
                <a:solidFill>
                  <a:schemeClr val="accent2">
                    <a:lumMod val="75000"/>
                  </a:schemeClr>
                </a:solidFill>
              </a:rPr>
              <a:t>çeLİŞİK</a:t>
            </a:r>
            <a:r>
              <a:rPr lang="tr-TR" dirty="0" smtClean="0">
                <a:solidFill>
                  <a:schemeClr val="accent2">
                    <a:lumMod val="75000"/>
                  </a:schemeClr>
                </a:solidFill>
              </a:rPr>
              <a:t> </a:t>
            </a:r>
            <a:r>
              <a:rPr lang="tr-TR" dirty="0" err="1" smtClean="0">
                <a:solidFill>
                  <a:schemeClr val="accent2">
                    <a:lumMod val="75000"/>
                  </a:schemeClr>
                </a:solidFill>
              </a:rPr>
              <a:t>nİYET</a:t>
            </a:r>
            <a:endParaRPr lang="tr-TR" dirty="0">
              <a:solidFill>
                <a:schemeClr val="accent2">
                  <a:lumMod val="75000"/>
                </a:schemeClr>
              </a:solidFill>
            </a:endParaRPr>
          </a:p>
        </p:txBody>
      </p:sp>
      <p:sp>
        <p:nvSpPr>
          <p:cNvPr id="3" name="İçerik Yer Tutucusu 2"/>
          <p:cNvSpPr>
            <a:spLocks noGrp="1"/>
          </p:cNvSpPr>
          <p:nvPr>
            <p:ph idx="1"/>
          </p:nvPr>
        </p:nvSpPr>
        <p:spPr>
          <a:xfrm>
            <a:off x="1024128" y="2442755"/>
            <a:ext cx="9720073" cy="4023360"/>
          </a:xfrm>
        </p:spPr>
        <p:txBody>
          <a:bodyPr>
            <a:normAutofit/>
          </a:bodyPr>
          <a:lstStyle/>
          <a:p>
            <a:r>
              <a:rPr lang="tr-TR" sz="2800" dirty="0" smtClean="0"/>
              <a:t>         Sınava girerken ‘’dünyanın en kaygılı kişisi benim, dünya kaygı şampiyonu olacağım’’ şeklinde düşünerek kaygınızı en uca taşıyabilir ve kaygılar üzerinde paradoksal bir düzenleme gerçekleştirebilirsiniz.</a:t>
            </a:r>
            <a:endParaRPr lang="tr-TR" sz="2800" dirty="0"/>
          </a:p>
        </p:txBody>
      </p:sp>
    </p:spTree>
    <p:extLst>
      <p:ext uri="{BB962C8B-B14F-4D97-AF65-F5344CB8AC3E}">
        <p14:creationId xmlns:p14="http://schemas.microsoft.com/office/powerpoint/2010/main" val="416353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ınav Kaygısı Nedir? Nasıl Başa Çıkılır? | Evimdekipsikolog | Bl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4908" y="817495"/>
            <a:ext cx="5179871" cy="2913678"/>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sp>
        <p:nvSpPr>
          <p:cNvPr id="2" name="Unvan 1"/>
          <p:cNvSpPr>
            <a:spLocks noGrp="1"/>
          </p:cNvSpPr>
          <p:nvPr>
            <p:ph type="title"/>
          </p:nvPr>
        </p:nvSpPr>
        <p:spPr/>
        <p:txBody>
          <a:bodyPr/>
          <a:lstStyle/>
          <a:p>
            <a:r>
              <a:rPr lang="tr-TR" dirty="0" smtClean="0">
                <a:solidFill>
                  <a:schemeClr val="accent2">
                    <a:lumMod val="75000"/>
                  </a:schemeClr>
                </a:solidFill>
              </a:rPr>
              <a:t>SINAV KAYGISI NEDİR?</a:t>
            </a:r>
            <a:endParaRPr lang="tr-TR" dirty="0">
              <a:solidFill>
                <a:schemeClr val="accent2">
                  <a:lumMod val="75000"/>
                </a:schemeClr>
              </a:solidFill>
            </a:endParaRPr>
          </a:p>
        </p:txBody>
      </p:sp>
      <p:sp>
        <p:nvSpPr>
          <p:cNvPr id="3" name="İçerik Yer Tutucusu 2"/>
          <p:cNvSpPr>
            <a:spLocks noGrp="1"/>
          </p:cNvSpPr>
          <p:nvPr>
            <p:ph idx="1"/>
          </p:nvPr>
        </p:nvSpPr>
        <p:spPr>
          <a:xfrm>
            <a:off x="1024127" y="2834640"/>
            <a:ext cx="9720073" cy="4023360"/>
          </a:xfrm>
        </p:spPr>
        <p:txBody>
          <a:bodyPr>
            <a:normAutofit/>
          </a:bodyPr>
          <a:lstStyle/>
          <a:p>
            <a:r>
              <a:rPr lang="tr-TR" sz="2800" dirty="0" smtClean="0"/>
              <a:t>          Genellikle sınavlara karşı </a:t>
            </a:r>
          </a:p>
          <a:p>
            <a:r>
              <a:rPr lang="tr-TR" sz="2800" dirty="0" smtClean="0"/>
              <a:t>duyulan özel bir korku ve </a:t>
            </a:r>
            <a:r>
              <a:rPr lang="tr-TR" sz="2800" i="1" dirty="0" smtClean="0"/>
              <a:t>sınavlarda </a:t>
            </a:r>
          </a:p>
          <a:p>
            <a:r>
              <a:rPr lang="tr-TR" sz="2800" i="1" dirty="0" smtClean="0"/>
              <a:t>istenilenin altında performans gösterileceğine </a:t>
            </a:r>
            <a:r>
              <a:rPr lang="tr-TR" sz="2800" dirty="0" smtClean="0"/>
              <a:t>ve </a:t>
            </a:r>
          </a:p>
          <a:p>
            <a:r>
              <a:rPr lang="tr-TR" sz="2800" dirty="0" smtClean="0"/>
              <a:t>hatta </a:t>
            </a:r>
            <a:r>
              <a:rPr lang="tr-TR" sz="2800" i="1" dirty="0" smtClean="0"/>
              <a:t>başarısız olunacağına</a:t>
            </a:r>
            <a:r>
              <a:rPr lang="tr-TR" sz="2800" dirty="0" smtClean="0"/>
              <a:t> dair hissedilen yoğun endişe halidir.</a:t>
            </a:r>
            <a:endParaRPr lang="tr-TR" sz="2800" dirty="0"/>
          </a:p>
        </p:txBody>
      </p:sp>
    </p:spTree>
    <p:extLst>
      <p:ext uri="{BB962C8B-B14F-4D97-AF65-F5344CB8AC3E}">
        <p14:creationId xmlns:p14="http://schemas.microsoft.com/office/powerpoint/2010/main" val="828602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37201" y="2770632"/>
            <a:ext cx="9720073" cy="4023360"/>
          </a:xfrm>
        </p:spPr>
        <p:txBody>
          <a:bodyPr/>
          <a:lstStyle/>
          <a:p>
            <a:r>
              <a:rPr lang="tr-TR" dirty="0" smtClean="0"/>
              <a:t>            </a:t>
            </a:r>
            <a:r>
              <a:rPr lang="tr-TR" sz="2800" dirty="0" smtClean="0"/>
              <a:t>Sınav kaygısı,</a:t>
            </a:r>
            <a:r>
              <a:rPr lang="tr-TR" sz="2800" dirty="0" smtClean="0"/>
              <a:t> </a:t>
            </a:r>
            <a:r>
              <a:rPr lang="tr-TR" sz="2800" i="1" dirty="0" smtClean="0"/>
              <a:t>yetenekleri küçümsemenin </a:t>
            </a:r>
            <a:r>
              <a:rPr lang="tr-TR" sz="2800" dirty="0" smtClean="0"/>
              <a:t>ya da </a:t>
            </a:r>
            <a:r>
              <a:rPr lang="tr-TR" sz="2800" i="1" dirty="0" smtClean="0"/>
              <a:t>en mükemmeli yakalamak istemenin </a:t>
            </a:r>
            <a:r>
              <a:rPr lang="tr-TR" sz="2800" dirty="0" smtClean="0"/>
              <a:t>bir sonucu olarak ortaya çıkabilir.</a:t>
            </a:r>
          </a:p>
        </p:txBody>
      </p:sp>
    </p:spTree>
    <p:extLst>
      <p:ext uri="{BB962C8B-B14F-4D97-AF65-F5344CB8AC3E}">
        <p14:creationId xmlns:p14="http://schemas.microsoft.com/office/powerpoint/2010/main" val="2283526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solidFill>
                  <a:schemeClr val="accent2">
                    <a:lumMod val="75000"/>
                  </a:schemeClr>
                </a:solidFill>
              </a:rPr>
              <a:t>Her sınav kaygısı sorun mudur?</a:t>
            </a:r>
            <a:endParaRPr lang="tr-TR" sz="4000" dirty="0">
              <a:solidFill>
                <a:schemeClr val="accent2">
                  <a:lumMod val="75000"/>
                </a:schemeClr>
              </a:solidFill>
            </a:endParaRPr>
          </a:p>
        </p:txBody>
      </p:sp>
      <p:sp>
        <p:nvSpPr>
          <p:cNvPr id="3" name="İçerik Yer Tutucusu 2"/>
          <p:cNvSpPr>
            <a:spLocks noGrp="1"/>
          </p:cNvSpPr>
          <p:nvPr>
            <p:ph idx="1"/>
          </p:nvPr>
        </p:nvSpPr>
        <p:spPr/>
        <p:txBody>
          <a:bodyPr/>
          <a:lstStyle/>
          <a:p>
            <a:r>
              <a:rPr lang="tr-TR" dirty="0" smtClean="0"/>
              <a:t>- Kaygı genel anlamda olumsuz bir kavram gibi görülse de işe yaradığı önemli noktalar bulunmaktadır.</a:t>
            </a:r>
          </a:p>
          <a:p>
            <a:r>
              <a:rPr lang="tr-TR" dirty="0" smtClean="0"/>
              <a:t> </a:t>
            </a:r>
          </a:p>
          <a:p>
            <a:pPr marL="128016" lvl="1" indent="0">
              <a:buNone/>
            </a:pPr>
            <a:r>
              <a:rPr lang="tr-TR" dirty="0" smtClean="0"/>
              <a:t>- </a:t>
            </a:r>
            <a:r>
              <a:rPr lang="tr-TR" sz="2200" dirty="0" smtClean="0"/>
              <a:t>Kaygıyla birlikte ortaya çıkan gerilim ve güçlüğe meydan okuma duygusu yeni hedefleri gerçekleştirebilmek için önemli bir motivasyon kaynağıdır.</a:t>
            </a:r>
          </a:p>
          <a:p>
            <a:pPr marL="128016" lvl="1" indent="0">
              <a:buNone/>
            </a:pPr>
            <a:endParaRPr lang="tr-TR" sz="2200" dirty="0" smtClean="0"/>
          </a:p>
          <a:p>
            <a:pPr marL="128016" lvl="1" indent="0">
              <a:buNone/>
            </a:pPr>
            <a:r>
              <a:rPr lang="tr-TR" sz="2200" dirty="0" smtClean="0"/>
              <a:t>- Bu yüzden hafif sınav stresi öğrenmeyi artırır, sınavlarda daha dikkatli olmayı ve beraberinde de olumlu sonuçları getirir.</a:t>
            </a:r>
            <a:endParaRPr lang="tr-TR" sz="2200" dirty="0"/>
          </a:p>
        </p:txBody>
      </p:sp>
    </p:spTree>
    <p:extLst>
      <p:ext uri="{BB962C8B-B14F-4D97-AF65-F5344CB8AC3E}">
        <p14:creationId xmlns:p14="http://schemas.microsoft.com/office/powerpoint/2010/main" val="2543799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ınav Kaygısı Hakkında Detaylı Bilgi | Simge Koçyiğ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4947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ınav Kaygısı Nedir? Nasıl Başa Çıkılır? | Evimdekipsikolog | Bl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6295" y="1476256"/>
            <a:ext cx="7332345" cy="4124444"/>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3" name="İçerik Yer Tutucusu 2"/>
          <p:cNvSpPr>
            <a:spLocks noGrp="1"/>
          </p:cNvSpPr>
          <p:nvPr>
            <p:ph idx="1"/>
          </p:nvPr>
        </p:nvSpPr>
        <p:spPr>
          <a:xfrm>
            <a:off x="989293" y="2285999"/>
            <a:ext cx="9720073" cy="4023360"/>
          </a:xfrm>
        </p:spPr>
        <p:txBody>
          <a:bodyPr/>
          <a:lstStyle/>
          <a:p>
            <a:r>
              <a:rPr lang="tr-TR" dirty="0" smtClean="0"/>
              <a:t>         Sınav kaygısı yaşayan bireylerdeki ortak tema; bireyin kendi gücünü yetersiz, durumu ise zor ve tehlikeli görmesi, aynı zamanda kendisiyle ilgili yüksek standartlara sahip olmasıdır. </a:t>
            </a:r>
          </a:p>
          <a:p>
            <a:endParaRPr lang="tr-TR" b="1" i="1" dirty="0"/>
          </a:p>
          <a:p>
            <a:r>
              <a:rPr lang="tr-TR" b="1" i="1" dirty="0" smtClean="0"/>
              <a:t>Peki bu yüksek standartlar kime ait? Size mi çevreye mi?</a:t>
            </a:r>
            <a:endParaRPr lang="tr-TR" b="1" i="1" dirty="0"/>
          </a:p>
        </p:txBody>
      </p:sp>
    </p:spTree>
    <p:extLst>
      <p:ext uri="{BB962C8B-B14F-4D97-AF65-F5344CB8AC3E}">
        <p14:creationId xmlns:p14="http://schemas.microsoft.com/office/powerpoint/2010/main" val="3040644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chemeClr val="accent2">
                    <a:lumMod val="75000"/>
                  </a:schemeClr>
                </a:solidFill>
              </a:rPr>
              <a:t>Sınav KAYGISI </a:t>
            </a:r>
            <a:r>
              <a:rPr lang="tr-TR" dirty="0" err="1" smtClean="0">
                <a:solidFill>
                  <a:schemeClr val="accent2">
                    <a:lumMod val="75000"/>
                  </a:schemeClr>
                </a:solidFill>
              </a:rPr>
              <a:t>kİMİN</a:t>
            </a:r>
            <a:r>
              <a:rPr lang="tr-TR" dirty="0" smtClean="0">
                <a:solidFill>
                  <a:schemeClr val="accent2">
                    <a:lumMod val="75000"/>
                  </a:schemeClr>
                </a:solidFill>
              </a:rPr>
              <a:t> Kaygısı?</a:t>
            </a:r>
            <a:endParaRPr lang="tr-TR" dirty="0">
              <a:solidFill>
                <a:schemeClr val="accent2">
                  <a:lumMod val="75000"/>
                </a:schemeClr>
              </a:solidFill>
            </a:endParaRPr>
          </a:p>
        </p:txBody>
      </p:sp>
      <p:sp>
        <p:nvSpPr>
          <p:cNvPr id="3" name="İçerik Yer Tutucusu 2"/>
          <p:cNvSpPr>
            <a:spLocks noGrp="1"/>
          </p:cNvSpPr>
          <p:nvPr>
            <p:ph idx="1"/>
          </p:nvPr>
        </p:nvSpPr>
        <p:spPr/>
        <p:txBody>
          <a:bodyPr/>
          <a:lstStyle/>
          <a:p>
            <a:r>
              <a:rPr lang="tr-TR" dirty="0" smtClean="0"/>
              <a:t>- Sınav kaygısı genellikle doğrudan ortaya çıkan bir durum değildir. Ağırlıklı olarak sınav kaygısına neden olan nokta, sınava yüklenen anlam ve bu anlamın arkasındaki düşüncelerdir.</a:t>
            </a:r>
          </a:p>
          <a:p>
            <a:endParaRPr lang="tr-TR" dirty="0"/>
          </a:p>
          <a:p>
            <a:endParaRPr lang="tr-TR" dirty="0" smtClean="0"/>
          </a:p>
          <a:p>
            <a:r>
              <a:rPr lang="tr-TR" dirty="0" smtClean="0"/>
              <a:t>- Sınav kendi başına kaygı yaratan bir durum değildir.</a:t>
            </a:r>
            <a:endParaRPr lang="tr-TR" dirty="0"/>
          </a:p>
        </p:txBody>
      </p:sp>
    </p:spTree>
    <p:extLst>
      <p:ext uri="{BB962C8B-B14F-4D97-AF65-F5344CB8AC3E}">
        <p14:creationId xmlns:p14="http://schemas.microsoft.com/office/powerpoint/2010/main" val="700780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solidFill>
                  <a:schemeClr val="accent2">
                    <a:lumMod val="75000"/>
                  </a:schemeClr>
                </a:solidFill>
              </a:rPr>
              <a:t>Sınav kaygısını artıran düşünceler</a:t>
            </a:r>
            <a:endParaRPr lang="tr-TR" sz="4000" dirty="0">
              <a:solidFill>
                <a:schemeClr val="accent2">
                  <a:lumMod val="75000"/>
                </a:schemeClr>
              </a:solidFill>
            </a:endParaRPr>
          </a:p>
        </p:txBody>
      </p:sp>
      <p:sp>
        <p:nvSpPr>
          <p:cNvPr id="3" name="İçerik Yer Tutucusu 2"/>
          <p:cNvSpPr>
            <a:spLocks noGrp="1"/>
          </p:cNvSpPr>
          <p:nvPr>
            <p:ph idx="1"/>
          </p:nvPr>
        </p:nvSpPr>
        <p:spPr>
          <a:xfrm>
            <a:off x="1024128" y="2084832"/>
            <a:ext cx="9720073" cy="4023360"/>
          </a:xfrm>
        </p:spPr>
        <p:txBody>
          <a:bodyPr/>
          <a:lstStyle/>
          <a:p>
            <a:r>
              <a:rPr lang="tr-TR" dirty="0" smtClean="0"/>
              <a:t>- Sınavın sürecinden çok sınavın sonucuna odaklanma,</a:t>
            </a:r>
          </a:p>
          <a:p>
            <a:endParaRPr lang="tr-TR" dirty="0" smtClean="0"/>
          </a:p>
          <a:p>
            <a:r>
              <a:rPr lang="tr-TR" dirty="0" smtClean="0"/>
              <a:t>- Sınavın sonucunu </a:t>
            </a:r>
            <a:r>
              <a:rPr lang="tr-TR" dirty="0" err="1" smtClean="0"/>
              <a:t>felaketleştirme</a:t>
            </a:r>
            <a:r>
              <a:rPr lang="tr-TR" dirty="0" smtClean="0"/>
              <a:t>,</a:t>
            </a:r>
          </a:p>
          <a:p>
            <a:endParaRPr lang="tr-TR" dirty="0" smtClean="0"/>
          </a:p>
          <a:p>
            <a:r>
              <a:rPr lang="tr-TR" dirty="0" smtClean="0"/>
              <a:t>- Sınava ilişkin bilgi ve becerisine veya bunu yansıtabileceğine dair güvensizlik,</a:t>
            </a:r>
          </a:p>
          <a:p>
            <a:endParaRPr lang="tr-TR" dirty="0" smtClean="0"/>
          </a:p>
          <a:p>
            <a:r>
              <a:rPr lang="tr-TR" dirty="0" smtClean="0"/>
              <a:t>- Olumsuz değerlendirilme korkusu: Bilgisinin değil, kişiliğinin değerlendirildiği düşüncesi.</a:t>
            </a:r>
          </a:p>
        </p:txBody>
      </p:sp>
    </p:spTree>
    <p:extLst>
      <p:ext uri="{BB962C8B-B14F-4D97-AF65-F5344CB8AC3E}">
        <p14:creationId xmlns:p14="http://schemas.microsoft.com/office/powerpoint/2010/main" val="4020784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chemeClr val="accent2">
                    <a:lumMod val="75000"/>
                  </a:schemeClr>
                </a:solidFill>
              </a:rPr>
              <a:t>Ne yapmalı?</a:t>
            </a:r>
            <a:endParaRPr lang="tr-TR" dirty="0">
              <a:solidFill>
                <a:schemeClr val="accent2">
                  <a:lumMod val="75000"/>
                </a:schemeClr>
              </a:solidFill>
            </a:endParaRPr>
          </a:p>
        </p:txBody>
      </p:sp>
      <p:sp>
        <p:nvSpPr>
          <p:cNvPr id="3" name="İçerik Yer Tutucusu 2"/>
          <p:cNvSpPr>
            <a:spLocks noGrp="1"/>
          </p:cNvSpPr>
          <p:nvPr>
            <p:ph idx="1"/>
          </p:nvPr>
        </p:nvSpPr>
        <p:spPr/>
        <p:txBody>
          <a:bodyPr/>
          <a:lstStyle/>
          <a:p>
            <a:r>
              <a:rPr lang="tr-TR" dirty="0" smtClean="0"/>
              <a:t>- Sınavlarda her soru için verilen süre kısıtlı olduğu için çözülemeyen sorularla boğuşulmamalıdır. </a:t>
            </a:r>
          </a:p>
          <a:p>
            <a:endParaRPr lang="tr-TR" dirty="0" smtClean="0"/>
          </a:p>
          <a:p>
            <a:r>
              <a:rPr lang="tr-TR" dirty="0" smtClean="0"/>
              <a:t>- Bir soru üzerinde uzun dakikalar harcamak avantaj değil dezavantajdır. Çünkü bu soruya ayrılan vakitle birçok soru kaçırılmış olup zaman ilerledikçe yaşayacağınız kaygı sizlerin hızlı düşünme yetisinde negatif bir etki bırakmaktadır.</a:t>
            </a:r>
          </a:p>
        </p:txBody>
      </p:sp>
    </p:spTree>
    <p:extLst>
      <p:ext uri="{BB962C8B-B14F-4D97-AF65-F5344CB8AC3E}">
        <p14:creationId xmlns:p14="http://schemas.microsoft.com/office/powerpoint/2010/main" val="24447909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tegral">
  <a:themeElements>
    <a:clrScheme name="E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E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1026</TotalTime>
  <Words>694</Words>
  <Application>Microsoft Office PowerPoint</Application>
  <PresentationFormat>Geniş ekran</PresentationFormat>
  <Paragraphs>63</Paragraphs>
  <Slides>17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Arial</vt:lpstr>
      <vt:lpstr>Tw Cen MT</vt:lpstr>
      <vt:lpstr>Tw Cen MT Condensed</vt:lpstr>
      <vt:lpstr>Wingdings</vt:lpstr>
      <vt:lpstr>Wingdings 3</vt:lpstr>
      <vt:lpstr>Entegral</vt:lpstr>
      <vt:lpstr>Sınav kaygısı</vt:lpstr>
      <vt:lpstr>SINAV KAYGISI NEDİR?</vt:lpstr>
      <vt:lpstr>PowerPoint Sunusu</vt:lpstr>
      <vt:lpstr>Her sınav kaygısı sorun mudur?</vt:lpstr>
      <vt:lpstr>PowerPoint Sunusu</vt:lpstr>
      <vt:lpstr>PowerPoint Sunusu</vt:lpstr>
      <vt:lpstr>Sınav KAYGISI kİMİN Kaygısı?</vt:lpstr>
      <vt:lpstr>Sınav kaygısını artıran düşünceler</vt:lpstr>
      <vt:lpstr>Ne yapmalı?</vt:lpstr>
      <vt:lpstr>PowerPoint Sunusu</vt:lpstr>
      <vt:lpstr>PowerPoint Sunusu</vt:lpstr>
      <vt:lpstr>PowerPoint Sunusu</vt:lpstr>
      <vt:lpstr>PowerPoint Sunusu</vt:lpstr>
      <vt:lpstr>PowerPoint Sunusu</vt:lpstr>
      <vt:lpstr>Bazı cümlelerİ daha sık tekrarlayabİLİRİZ</vt:lpstr>
      <vt:lpstr>PowerPoint Sunusu</vt:lpstr>
      <vt:lpstr>BİR teknİK: çeLİŞİK nİYET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Sınav kaygısı</dc:title>
  <dc:creator>mervepul.m@gmail.com</dc:creator>
  <cp:lastModifiedBy>mervepul.m@gmail.com</cp:lastModifiedBy>
  <cp:revision>21</cp:revision>
  <dcterms:created xsi:type="dcterms:W3CDTF">2022-05-09T18:22:47Z</dcterms:created>
  <dcterms:modified xsi:type="dcterms:W3CDTF">2022-05-11T18:37:34Z</dcterms:modified>
</cp:coreProperties>
</file>